
<file path=[Content_Types].xml><?xml version="1.0" encoding="utf-8"?>
<Types xmlns="http://schemas.openxmlformats.org/package/2006/content-types">
  <Default Extension="gif" ContentType="image/gif"/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2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68" r:id="rId14"/>
    <p:sldId id="270" r:id="rId15"/>
    <p:sldId id="269" r:id="rId16"/>
    <p:sldId id="271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5D74A4-F393-4EAF-9FD5-FA694B4153B1}" type="datetimeFigureOut">
              <a:rPr lang="ru-RU" smtClean="0"/>
              <a:t>17.02.2026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5EE91D-8DBA-4480-91B2-FBAF751603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676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A38B78-E1C9-0023-61A8-536087181C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2462921-6D5E-28CC-8C08-84574FCB48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0E2254C-8027-5EB9-E63D-2D400580E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EA2C8-D45A-4692-9523-A4261CD8006E}" type="datetime1">
              <a:rPr lang="ru-RU" smtClean="0"/>
              <a:t>17.02.2026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C51F172-A1E0-1D64-C9A4-F576B3102A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45B6A3D-1135-EB82-8866-C70472AF45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4820-E839-4D4A-87E0-6D064A8FAF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300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45886F-7F6D-D16F-E77C-408E2BB22F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1E833DF-D011-FE0C-ADED-D38208F257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04BBF72-766C-7207-BCB2-3390187BDE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1FAE0-DD67-4F7E-BE7A-CD183281DB4F}" type="datetime1">
              <a:rPr lang="ru-RU" smtClean="0"/>
              <a:t>17.02.2026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CF5B2A2-E2EB-69D6-C801-F3A6DBABB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B824B31-1698-AA7F-681D-94EDC1E83C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4820-E839-4D4A-87E0-6D064A8FAF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9047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A11F19C-1233-75F7-3C4D-6F4BFEAD63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0DE378E-0C68-43C2-30E6-B6F0CA7C9A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23D7E0B-8375-BD84-23A4-A73277AB01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DDB06-62E6-479D-A7F7-93A1B7DD72D8}" type="datetime1">
              <a:rPr lang="ru-RU" smtClean="0"/>
              <a:t>17.02.2026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8F35B08-864B-BA53-586B-30D1B1F01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94400DB-7AF9-B4A6-597E-AF63BC282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4820-E839-4D4A-87E0-6D064A8FAF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617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398D63-1C72-0E4F-D86C-358E4628F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CD11EC1-89DB-5A5E-2159-C883A78FA7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1BC3AB8-29F3-4B31-0A18-5857E379B0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7256A-AD20-483C-A6A3-5B7747F6078F}" type="datetime1">
              <a:rPr lang="ru-RU" smtClean="0"/>
              <a:t>17.02.2026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CFD4E20-8A81-D036-F527-DFBDA341B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B162B2-C659-146C-1B01-CB0E4DCB5F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4820-E839-4D4A-87E0-6D064A8FAF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8476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123651-FAAF-ECFA-5B22-4890916C6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8F60927-BF19-FB97-60B1-F774DC543F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E197BD8-0005-9FC1-9412-F591466D62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662C0-BF97-4DED-B5A2-6C081A7B3F1E}" type="datetime1">
              <a:rPr lang="ru-RU" smtClean="0"/>
              <a:t>17.02.2026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E377193-4020-DA24-3E01-D174DCFD3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15FDBCD-A353-036C-D18C-9399CC28B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4820-E839-4D4A-87E0-6D064A8FAF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6453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9C6CA9-016A-9EE0-89F3-E7A524D2E1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A6A453-43CE-0F9D-9F0C-4D50765575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CBF8579-D3EB-DE73-E7D4-1A55061B24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E17F268-5A67-3AE0-2606-421DE5341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07978-1FFE-4F28-B0AF-EE4FFE5F51DE}" type="datetime1">
              <a:rPr lang="ru-RU" smtClean="0"/>
              <a:t>17.02.2026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5FAE493-0945-8F08-C4E5-B348DEFA3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697CD92-78AB-F358-6B4E-9A0094F21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4820-E839-4D4A-87E0-6D064A8FAF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3326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90765C-041D-010E-148D-8D8F561E6E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02E92D6-203D-A1EA-3A30-B9E0663098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41312A7-7FC8-285C-556A-376D9A0C27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57C3B01-2AF0-25A1-35D4-39A48A8291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4D0F178-A802-53B9-E26E-F0C84CFF234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554FB75-2387-6927-CC8A-B0409EADD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EE45F-C29E-4D89-903D-A1001901213D}" type="datetime1">
              <a:rPr lang="ru-RU" smtClean="0"/>
              <a:t>17.02.2026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01935D4-5CB7-9330-0346-BE2B3C1D4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E2CF6A1-283D-B944-DA7B-48776CAEA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4820-E839-4D4A-87E0-6D064A8FAF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671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B31659-56DB-FAA1-973C-2ECF4245D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5A725C1-08DB-159E-F5E6-3749AB8E0E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68E95-3976-4F16-B1BC-C543257D2AF4}" type="datetime1">
              <a:rPr lang="ru-RU" smtClean="0"/>
              <a:t>17.02.2026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3BAE19F-24C6-C690-59D9-67813E34E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60A53F5-BDD1-3DE4-7438-9D6D6B759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4820-E839-4D4A-87E0-6D064A8FAF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0663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8B093F2-2702-22CE-A59E-440A15950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FA514-97C5-4B2E-9A03-560DC19F7BE8}" type="datetime1">
              <a:rPr lang="ru-RU" smtClean="0"/>
              <a:t>17.02.2026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BD14DA1-9CE7-01AE-AC34-50D304FF8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FAB4642-5DE9-4BD3-4DFC-A5902BBD40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4820-E839-4D4A-87E0-6D064A8FAF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188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94727D-74BF-0147-38DB-2830B6246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9B3DCC9-C9A8-5E4B-CABB-7FE65E1ADA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399144F-2AFB-D8E4-4E11-55093E9B91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FE51728-7DE9-1382-2CE0-733CCF2ED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D05DC-17F7-4F24-BD9B-3395385A1D86}" type="datetime1">
              <a:rPr lang="ru-RU" smtClean="0"/>
              <a:t>17.02.2026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35F8159-C3DD-A8EA-5EF2-D3BC9112D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68F30F6-9818-ADE4-2D68-F07746523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4820-E839-4D4A-87E0-6D064A8FAF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645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1EE340-CE8D-37E9-5C85-A5873247F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B69E2A3-358A-DCE2-730E-4916E21FB14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332CC05-2913-E13A-F854-9BC3C240DA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7741A1D-10AC-4B7A-36B8-DA0DEE285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39A2A-6EB2-4332-AC12-2523AE515BCF}" type="datetime1">
              <a:rPr lang="ru-RU" smtClean="0"/>
              <a:t>17.02.2026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6852F5B-240A-8652-3AD9-F18D4AA36B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D9AC867-349D-0A92-A4EB-CB420D9F4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4820-E839-4D4A-87E0-6D064A8FAF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137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E5745D-83BB-0070-BFC5-D55307834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477023D-3509-D524-646E-6BBCB431A6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C43F4CC-17B9-8804-2D98-08A66D22EC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0C7153-5CD0-47A3-B824-D285145B759A}" type="datetime1">
              <a:rPr lang="ru-RU" smtClean="0"/>
              <a:t>17.02.2026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C5275FD-E798-B621-9B56-1871217246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7F56412-95D0-EFAF-54A8-65BFCEB74E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84820-E839-4D4A-87E0-6D064A8FAF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3910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f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7" Type="http://schemas.openxmlformats.org/officeDocument/2006/relationships/image" Target="../media/image2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jpg"/><Relationship Id="rId4" Type="http://schemas.openxmlformats.org/officeDocument/2006/relationships/image" Target="../media/image23.jf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f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f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f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84B789-4758-CA11-7263-0EFDC7F15B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1040" y="260532"/>
            <a:ext cx="10789920" cy="3763145"/>
          </a:xfrm>
        </p:spPr>
        <p:txBody>
          <a:bodyPr>
            <a:normAutofit fontScale="90000"/>
          </a:bodyPr>
          <a:lstStyle/>
          <a:p>
            <a:r>
              <a:rPr lang="ru-RU" sz="138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Bookman Old Style" panose="02050604050505020204" pitchFamily="18" charset="0"/>
              </a:rPr>
              <a:t>Мы учимся выбирать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5309B85-D338-3BDC-7B38-2754559FA3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92628" y="4462735"/>
            <a:ext cx="10406743" cy="1655762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Bookman Old Style" panose="02050604050505020204" pitchFamily="18" charset="0"/>
              </a:rPr>
              <a:t>Правовой час с элементами правовой игры ко Дню молодого избирателя</a:t>
            </a:r>
          </a:p>
        </p:txBody>
      </p:sp>
    </p:spTree>
    <p:extLst>
      <p:ext uri="{BB962C8B-B14F-4D97-AF65-F5344CB8AC3E}">
        <p14:creationId xmlns:p14="http://schemas.microsoft.com/office/powerpoint/2010/main" val="1862394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BEC1BD9-F49C-51D9-2A8F-EFDC66F1F7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45672D7-ED91-F381-6D1D-8DFDFF24396B}"/>
              </a:ext>
            </a:extLst>
          </p:cNvPr>
          <p:cNvSpPr txBox="1"/>
          <p:nvPr/>
        </p:nvSpPr>
        <p:spPr>
          <a:xfrm>
            <a:off x="8058112" y="0"/>
            <a:ext cx="40046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Bookman Old Style" panose="02050604050505020204" pitchFamily="18" charset="0"/>
              </a:rPr>
              <a:t>Историческая справка</a:t>
            </a:r>
          </a:p>
        </p:txBody>
      </p:sp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id="{D2E76ACF-78D9-D417-32F6-2B1EF9F209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4820-E839-4D4A-87E0-6D064A8FAFD3}" type="slidenum">
              <a:rPr lang="ru-RU" smtClean="0"/>
              <a:t>10</a:t>
            </a:fld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6EB717B-80A0-7EB8-0D19-785451A5DA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841" y="374469"/>
            <a:ext cx="8637582" cy="64189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180D8F3-F17F-A53E-3B7C-C465D0BA0207}"/>
              </a:ext>
            </a:extLst>
          </p:cNvPr>
          <p:cNvSpPr txBox="1"/>
          <p:nvPr/>
        </p:nvSpPr>
        <p:spPr>
          <a:xfrm>
            <a:off x="1422841" y="609711"/>
            <a:ext cx="828119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n w="19050">
                  <a:solidFill>
                    <a:srgbClr val="002060"/>
                  </a:solidFill>
                </a:ln>
                <a:solidFill>
                  <a:schemeClr val="bg1"/>
                </a:solidFill>
                <a:latin typeface="Bookman Old Style" panose="02050604050505020204" pitchFamily="18" charset="0"/>
              </a:rPr>
              <a:t>Выборы в средневековой Руси</a:t>
            </a:r>
          </a:p>
          <a:p>
            <a:pPr algn="ctr"/>
            <a:r>
              <a:rPr lang="ru-RU" sz="3600" b="1" dirty="0">
                <a:ln w="19050">
                  <a:solidFill>
                    <a:srgbClr val="002060"/>
                  </a:solidFill>
                </a:ln>
                <a:solidFill>
                  <a:schemeClr val="bg1"/>
                </a:solidFill>
                <a:latin typeface="Bookman Old Style" panose="02050604050505020204" pitchFamily="18" charset="0"/>
              </a:rPr>
              <a:t>Новгородское вече</a:t>
            </a:r>
          </a:p>
        </p:txBody>
      </p:sp>
    </p:spTree>
    <p:extLst>
      <p:ext uri="{BB962C8B-B14F-4D97-AF65-F5344CB8AC3E}">
        <p14:creationId xmlns:p14="http://schemas.microsoft.com/office/powerpoint/2010/main" val="3746541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0FFEBAC-C12E-5EF1-19AA-1B8B9BC9DC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624FF6E-0985-3FDA-D976-6D5F9742B897}"/>
              </a:ext>
            </a:extLst>
          </p:cNvPr>
          <p:cNvSpPr txBox="1"/>
          <p:nvPr/>
        </p:nvSpPr>
        <p:spPr>
          <a:xfrm>
            <a:off x="8058112" y="0"/>
            <a:ext cx="40046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Bookman Old Style" panose="02050604050505020204" pitchFamily="18" charset="0"/>
              </a:rPr>
              <a:t>Историческая справка</a:t>
            </a:r>
          </a:p>
        </p:txBody>
      </p:sp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id="{BBAA4136-B19F-89B4-3FBE-3E9E6F4FF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4820-E839-4D4A-87E0-6D064A8FAFD3}" type="slidenum">
              <a:rPr lang="ru-RU" smtClean="0"/>
              <a:t>11</a:t>
            </a:fld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4BB0BBC-1A7B-3190-B3A3-334B0706B2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956" y="383177"/>
            <a:ext cx="8540861" cy="64580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E881452-4348-4279-C83B-C8C2E7918DEB}"/>
              </a:ext>
            </a:extLst>
          </p:cNvPr>
          <p:cNvSpPr txBox="1"/>
          <p:nvPr/>
        </p:nvSpPr>
        <p:spPr>
          <a:xfrm>
            <a:off x="1534957" y="521676"/>
            <a:ext cx="828831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n w="19050">
                  <a:solidFill>
                    <a:srgbClr val="002060"/>
                  </a:solidFill>
                </a:ln>
                <a:solidFill>
                  <a:schemeClr val="bg1"/>
                </a:solidFill>
                <a:latin typeface="Bookman Old Style" panose="02050604050505020204" pitchFamily="18" charset="0"/>
              </a:rPr>
              <a:t>Выборы в средневековой Руси</a:t>
            </a:r>
          </a:p>
          <a:p>
            <a:pPr algn="ctr"/>
            <a:r>
              <a:rPr lang="ru-RU" sz="3600" b="1" dirty="0">
                <a:ln w="19050">
                  <a:solidFill>
                    <a:srgbClr val="002060"/>
                  </a:solidFill>
                </a:ln>
                <a:solidFill>
                  <a:schemeClr val="bg1"/>
                </a:solidFill>
                <a:latin typeface="Bookman Old Style" panose="02050604050505020204" pitchFamily="18" charset="0"/>
              </a:rPr>
              <a:t>Земский Собор</a:t>
            </a:r>
          </a:p>
        </p:txBody>
      </p:sp>
    </p:spTree>
    <p:extLst>
      <p:ext uri="{BB962C8B-B14F-4D97-AF65-F5344CB8AC3E}">
        <p14:creationId xmlns:p14="http://schemas.microsoft.com/office/powerpoint/2010/main" val="1723829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83BF39-9D97-6B23-A96C-2EC59DBBA9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10BF279-0606-6419-A2C0-E232A31F125C}"/>
              </a:ext>
            </a:extLst>
          </p:cNvPr>
          <p:cNvSpPr txBox="1"/>
          <p:nvPr/>
        </p:nvSpPr>
        <p:spPr>
          <a:xfrm>
            <a:off x="8058112" y="0"/>
            <a:ext cx="40046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Bookman Old Style" panose="02050604050505020204" pitchFamily="18" charset="0"/>
              </a:rPr>
              <a:t>Историческая справка</a:t>
            </a:r>
          </a:p>
        </p:txBody>
      </p:sp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id="{D2ECF2D1-9B65-08C6-8F16-E87994A60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4820-E839-4D4A-87E0-6D064A8FAFD3}" type="slidenum">
              <a:rPr lang="ru-RU" smtClean="0"/>
              <a:t>12</a:t>
            </a:fld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C5C6DF6-E7AC-C212-05AD-3532BB59A7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673" y="496182"/>
            <a:ext cx="9130498" cy="60427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D1BBB30-6582-C309-DDA1-8A4FCB60BB07}"/>
              </a:ext>
            </a:extLst>
          </p:cNvPr>
          <p:cNvSpPr txBox="1"/>
          <p:nvPr/>
        </p:nvSpPr>
        <p:spPr>
          <a:xfrm>
            <a:off x="1330673" y="461665"/>
            <a:ext cx="8875773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n w="19050">
                  <a:solidFill>
                    <a:schemeClr val="bg1">
                      <a:lumMod val="95000"/>
                    </a:schemeClr>
                  </a:solidFill>
                </a:ln>
                <a:solidFill>
                  <a:srgbClr val="0000FF"/>
                </a:solidFill>
                <a:latin typeface="Bookman Old Style" panose="02050604050505020204" pitchFamily="18" charset="0"/>
              </a:rPr>
              <a:t>Первая русская Государственная Дума</a:t>
            </a:r>
          </a:p>
        </p:txBody>
      </p:sp>
    </p:spTree>
    <p:extLst>
      <p:ext uri="{BB962C8B-B14F-4D97-AF65-F5344CB8AC3E}">
        <p14:creationId xmlns:p14="http://schemas.microsoft.com/office/powerpoint/2010/main" val="1635081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EE7AB9-3519-DDB5-D8F5-3EFAFB593C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id="{7B778ADF-8465-A788-C35D-B3EDB1A53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4820-E839-4D4A-87E0-6D064A8FAFD3}" type="slidenum">
              <a:rPr lang="ru-RU" smtClean="0"/>
              <a:t>13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020C083-9F8C-BBBC-14E4-B7328B689E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0749"/>
            <a:ext cx="10808171" cy="667725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00B7CC1-98FB-B486-4CC1-E3EAFFE568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337" y="3595007"/>
            <a:ext cx="5064034" cy="3376023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723555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0E9312D-6DFF-6B9B-7994-6056FF21DB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id="{A2AFD632-B811-A335-C68A-E4B515FE34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4820-E839-4D4A-87E0-6D064A8FAFD3}" type="slidenum">
              <a:rPr lang="ru-RU" smtClean="0"/>
              <a:t>14</a:t>
            </a:fld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1A16310-025F-B7C9-470A-86D9D28931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" y="60961"/>
            <a:ext cx="4353282" cy="33840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F6B487D-BC1A-631F-B72B-310AE5EFBA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549" y="60961"/>
            <a:ext cx="4512000" cy="33840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1E2D501-0245-3F87-027D-1A65EF0DEA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600" y="60961"/>
            <a:ext cx="4512000" cy="33840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449DAD2-7CC3-C7E8-F9C3-CB1ADA82689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51" y="3337475"/>
            <a:ext cx="4759912" cy="33840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A1579460-46BE-219C-1B0F-C42DB7FE7A6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452" y="3117858"/>
            <a:ext cx="7001058" cy="3823234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026740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C0B52A-969E-4EC5-4861-709199DE52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id="{7CA671BE-B9F7-9640-AC63-833A8C27D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4820-E839-4D4A-87E0-6D064A8FAFD3}" type="slidenum">
              <a:rPr lang="ru-RU" smtClean="0"/>
              <a:t>15</a:t>
            </a:fld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4F0E5F8-671B-FFC4-17E9-9ADFB38EDB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719" y="1503771"/>
            <a:ext cx="2991760" cy="406971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876610D-13E5-40CD-9DBE-4EE444F7CB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7" y="232318"/>
            <a:ext cx="2989496" cy="4068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6C50331-92B9-415F-D9F5-037916D667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951" y="232318"/>
            <a:ext cx="2879763" cy="40680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B789451-F338-10F4-C0AF-E5CBEB7678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187" y="1260334"/>
            <a:ext cx="2989496" cy="40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009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1AD4FA-6912-17B6-66C4-20748B6D20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id="{B5AFA3BB-51C2-4B48-4484-D31873364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4820-E839-4D4A-87E0-6D064A8FAFD3}" type="slidenum">
              <a:rPr lang="ru-RU" smtClean="0"/>
              <a:t>16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56C171E-1844-4500-9556-522962FCF2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52" y="171099"/>
            <a:ext cx="11706854" cy="6364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535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44E334A-8A3A-E554-03A3-93F87839F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id="{CA08FC5C-8E15-43EB-6D44-09DBA82CC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4820-E839-4D4A-87E0-6D064A8FAFD3}" type="slidenum">
              <a:rPr lang="ru-RU" smtClean="0"/>
              <a:t>17</a:t>
            </a:fld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37AB9C-EC46-7ED7-8427-D47BB4DFBF4F}"/>
              </a:ext>
            </a:extLst>
          </p:cNvPr>
          <p:cNvSpPr txBox="1"/>
          <p:nvPr/>
        </p:nvSpPr>
        <p:spPr>
          <a:xfrm rot="10800000" flipV="1">
            <a:off x="6235338" y="723918"/>
            <a:ext cx="5833983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Активное избирательное право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право граждан Российской Федерации избирать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Пассивное избирательное право –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 граждан быть избранными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Избиратель –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гражданин Российской Федерации, обладающий активным избирательным правом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8FBDD8A-1570-EAF4-DC6B-4161206C6A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4" t="2034" r="1090" b="1556"/>
          <a:stretch>
            <a:fillRect/>
          </a:stretch>
        </p:blipFill>
        <p:spPr>
          <a:xfrm>
            <a:off x="354168" y="1678577"/>
            <a:ext cx="5602494" cy="3500846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926809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B4BE58-F766-4D59-7585-841A347A81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id="{6DBBADD3-AFAE-BABF-0BDC-E96261FCA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4820-E839-4D4A-87E0-6D064A8FAFD3}" type="slidenum">
              <a:rPr lang="ru-RU" smtClean="0"/>
              <a:t>18</a:t>
            </a:fld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73DFD4-CB79-2B62-DE3A-3C6394137AE2}"/>
              </a:ext>
            </a:extLst>
          </p:cNvPr>
          <p:cNvSpPr txBox="1"/>
          <p:nvPr/>
        </p:nvSpPr>
        <p:spPr>
          <a:xfrm rot="10800000" flipV="1">
            <a:off x="821475" y="1075827"/>
            <a:ext cx="5770914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2013 года установлен Единый день голосования на выборах в органы государственной власти субъектов РФ и органы местного самоуправления – второе воскресенье сентября.</a:t>
            </a: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84A5CA4-EAE8-5737-A014-476246C40D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7877" y="1303565"/>
            <a:ext cx="4979974" cy="3260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5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4817396-E2FA-0E4D-75DF-BFCB278630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463A81-5BF0-EA95-EACC-BF1E312C2F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3692" y="191407"/>
            <a:ext cx="10567851" cy="3710033"/>
          </a:xfrm>
        </p:spPr>
        <p:txBody>
          <a:bodyPr>
            <a:normAutofit fontScale="90000"/>
          </a:bodyPr>
          <a:lstStyle/>
          <a:p>
            <a:r>
              <a:rPr lang="ru-RU" sz="138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Bookman Old Style" panose="02050604050505020204" pitchFamily="18" charset="0"/>
              </a:rPr>
              <a:t>Мы учимся выбирать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18C9972-D65D-2697-E328-3107E4D6F0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14846" y="4988852"/>
            <a:ext cx="7215052" cy="845890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Bookman Old Style" panose="02050604050505020204" pitchFamily="18" charset="0"/>
              </a:rPr>
              <a:t>Правовая игра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535BD99-F9F8-7CB0-C9B4-EE2E1DF748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0289" y="3429000"/>
            <a:ext cx="3723821" cy="3351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008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8C3DB63-080C-0F64-F2A1-E8F6B910B4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6C647E5-01FB-96E8-B974-4A0E251FFE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5946" y="3128466"/>
            <a:ext cx="3588339" cy="358833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029AF21-DA2F-83E8-FC74-DA76F7AD6C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5" y="65315"/>
            <a:ext cx="5190308" cy="3784599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D8E5366-F710-4509-1120-5023B6A1D7F7}"/>
              </a:ext>
            </a:extLst>
          </p:cNvPr>
          <p:cNvSpPr txBox="1"/>
          <p:nvPr/>
        </p:nvSpPr>
        <p:spPr>
          <a:xfrm>
            <a:off x="5538652" y="880396"/>
            <a:ext cx="625844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00FF"/>
                </a:solidFill>
                <a:latin typeface="Bookman Old Style" panose="02050604050505020204" pitchFamily="18" charset="0"/>
              </a:rPr>
              <a:t>15 февраля 2026 год – </a:t>
            </a:r>
          </a:p>
          <a:p>
            <a:pPr algn="ctr"/>
            <a:r>
              <a:rPr lang="ru-RU" sz="3200" b="1" dirty="0">
                <a:solidFill>
                  <a:srgbClr val="0000FF"/>
                </a:solidFill>
                <a:latin typeface="Bookman Old Style" panose="02050604050505020204" pitchFamily="18" charset="0"/>
              </a:rPr>
              <a:t>День молодого избирателя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E629957-0BD7-2FF4-EB1D-E8AFF4CC3763}"/>
              </a:ext>
            </a:extLst>
          </p:cNvPr>
          <p:cNvSpPr txBox="1"/>
          <p:nvPr/>
        </p:nvSpPr>
        <p:spPr>
          <a:xfrm>
            <a:off x="532514" y="4613003"/>
            <a:ext cx="785343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0000FF"/>
                </a:solidFill>
                <a:latin typeface="Bookman Old Style" panose="02050604050505020204" pitchFamily="18" charset="0"/>
              </a:rPr>
              <a:t>15 февраля – 15 марта 2026 год – </a:t>
            </a:r>
          </a:p>
          <a:p>
            <a:r>
              <a:rPr lang="ru-RU" sz="3200" b="1" dirty="0">
                <a:solidFill>
                  <a:srgbClr val="0000FF"/>
                </a:solidFill>
                <a:latin typeface="Bookman Old Style" panose="02050604050505020204" pitchFamily="18" charset="0"/>
              </a:rPr>
              <a:t>Месячник  молодого избирателя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FF4A8797-4507-C93E-848C-47A501619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4820-E839-4D4A-87E0-6D064A8FAFD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210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5DD193A-6718-2B65-ACA2-206DD47B87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id="{3A3CE8B6-BB1E-7344-8986-2E2AEBBF4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4820-E839-4D4A-87E0-6D064A8FAFD3}" type="slidenum">
              <a:rPr lang="ru-RU" smtClean="0"/>
              <a:t>20</a:t>
            </a:fld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49A0B90A-C4D9-40BE-7A2A-9247232D0DA0}"/>
              </a:ext>
            </a:extLst>
          </p:cNvPr>
          <p:cNvSpPr txBox="1">
            <a:spLocks/>
          </p:cNvSpPr>
          <p:nvPr/>
        </p:nvSpPr>
        <p:spPr>
          <a:xfrm>
            <a:off x="2741024" y="136525"/>
            <a:ext cx="7241176" cy="1213304"/>
          </a:xfrm>
          <a:prstGeom prst="rect">
            <a:avLst/>
          </a:prstGeom>
        </p:spPr>
        <p:txBody>
          <a:bodyPr>
            <a:normAutofit fontScale="6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38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Bookman Old Style" panose="02050604050505020204" pitchFamily="18" charset="0"/>
              </a:rPr>
              <a:t>Разминка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F23D3EC-814E-8552-FFBA-8D968B542BE3}"/>
              </a:ext>
            </a:extLst>
          </p:cNvPr>
          <p:cNvSpPr txBox="1"/>
          <p:nvPr/>
        </p:nvSpPr>
        <p:spPr>
          <a:xfrm>
            <a:off x="753035" y="1183342"/>
            <a:ext cx="108204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больше за 2 минуты напишет слов, связанных с понятием  </a:t>
            </a:r>
            <a:r>
              <a:rPr lang="ru-RU" sz="8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ВЫБОРЫ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Слова пишутся на бланках и по истечении времени сдаются жюри. </a:t>
            </a:r>
          </a:p>
          <a:p>
            <a:pPr algn="ctr"/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Каждое слово – 1 балл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00A842F-515B-D89A-3DEB-C06C248D04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43474"/>
            <a:ext cx="3318919" cy="2489189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446849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B4D1594-1ABC-A7A7-6EEA-7639BEAA79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id="{9442C2E0-6D59-02B6-41B8-824AB9A52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4820-E839-4D4A-87E0-6D064A8FAFD3}" type="slidenum">
              <a:rPr lang="ru-RU" smtClean="0"/>
              <a:t>21</a:t>
            </a:fld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E6741A-5AA1-7783-77BC-DF17A7E676D1}"/>
              </a:ext>
            </a:extLst>
          </p:cNvPr>
          <p:cNvSpPr txBox="1">
            <a:spLocks/>
          </p:cNvSpPr>
          <p:nvPr/>
        </p:nvSpPr>
        <p:spPr>
          <a:xfrm>
            <a:off x="2741024" y="249737"/>
            <a:ext cx="7241176" cy="1213304"/>
          </a:xfrm>
          <a:prstGeom prst="rect">
            <a:avLst/>
          </a:prstGeom>
        </p:spPr>
        <p:txBody>
          <a:bodyPr>
            <a:normAutofit fontScale="6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38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Bookman Old Style" panose="02050604050505020204" pitchFamily="18" charset="0"/>
              </a:rPr>
              <a:t>Блиц-опрос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CB149C-338C-043E-049C-E35B336DBB21}"/>
              </a:ext>
            </a:extLst>
          </p:cNvPr>
          <p:cNvSpPr txBox="1"/>
          <p:nvPr/>
        </p:nvSpPr>
        <p:spPr>
          <a:xfrm>
            <a:off x="252548" y="1287845"/>
            <a:ext cx="1173044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Знаешь ли ты </a:t>
            </a:r>
          </a:p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Конституцию Российской Федерации?</a:t>
            </a:r>
          </a:p>
          <a:p>
            <a:pPr algn="ctr"/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каждый правильный ответ </a:t>
            </a:r>
            <a:b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1 балл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66D3B4A-EE5C-B8F1-2D2C-E13EFAF2FC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007" y="3612087"/>
            <a:ext cx="2418806" cy="3023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866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607A121-E245-FDC1-0DA5-AFFBC42435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id="{313E8D27-1810-295B-BCEA-878A23303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4820-E839-4D4A-87E0-6D064A8FAFD3}" type="slidenum">
              <a:rPr lang="ru-RU" smtClean="0"/>
              <a:t>22</a:t>
            </a:fld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6C54AD-6BBE-7348-F555-4F305505E109}"/>
              </a:ext>
            </a:extLst>
          </p:cNvPr>
          <p:cNvSpPr txBox="1">
            <a:spLocks/>
          </p:cNvSpPr>
          <p:nvPr/>
        </p:nvSpPr>
        <p:spPr>
          <a:xfrm>
            <a:off x="2741024" y="249737"/>
            <a:ext cx="7241176" cy="1213304"/>
          </a:xfrm>
          <a:prstGeom prst="rect">
            <a:avLst/>
          </a:prstGeom>
        </p:spPr>
        <p:txBody>
          <a:bodyPr>
            <a:normAutofit fontScale="6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38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Bookman Old Style" panose="02050604050505020204" pitchFamily="18" charset="0"/>
              </a:rPr>
              <a:t>Конкурс </a:t>
            </a:r>
            <a:r>
              <a:rPr lang="en-US" sz="138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Bookman Old Style" panose="02050604050505020204" pitchFamily="18" charset="0"/>
              </a:rPr>
              <a:t>III</a:t>
            </a:r>
            <a:r>
              <a:rPr lang="ru-RU" sz="138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Bookman Old Style" panose="020506040505050202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1ADE814-D097-5E9C-87E3-5F989B7ACA63}"/>
              </a:ext>
            </a:extLst>
          </p:cNvPr>
          <p:cNvSpPr txBox="1"/>
          <p:nvPr/>
        </p:nvSpPr>
        <p:spPr>
          <a:xfrm>
            <a:off x="252548" y="1287845"/>
            <a:ext cx="11730445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отобрать карточки с выборными должностями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каждый правильный ответ </a:t>
            </a:r>
            <a:b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1 балл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B008DCE-40B2-2C3C-BC8C-F462195BA0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3509" y="3978275"/>
            <a:ext cx="3657600" cy="27432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23914BD-6AE5-D3D5-1988-AD397AFFB7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103" y="3791320"/>
            <a:ext cx="3361507" cy="2816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141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CBDA9AD-5F23-9056-CC4A-E0452D9BE6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id="{1B69B4C7-0BF2-0C91-7745-D757ABF35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4820-E839-4D4A-87E0-6D064A8FAFD3}" type="slidenum">
              <a:rPr lang="ru-RU" smtClean="0"/>
              <a:t>23</a:t>
            </a:fld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6EFD2E-A55F-7386-DA28-A58B93FBA01F}"/>
              </a:ext>
            </a:extLst>
          </p:cNvPr>
          <p:cNvSpPr txBox="1">
            <a:spLocks/>
          </p:cNvSpPr>
          <p:nvPr/>
        </p:nvSpPr>
        <p:spPr>
          <a:xfrm>
            <a:off x="209006" y="249737"/>
            <a:ext cx="11922033" cy="121330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Bookman Old Style" panose="02050604050505020204" pitchFamily="18" charset="0"/>
              </a:rPr>
              <a:t>Принципы избирательного права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08FB0A4-C446-AF93-58E8-1A042DCFAA3B}"/>
              </a:ext>
            </a:extLst>
          </p:cNvPr>
          <p:cNvSpPr txBox="1"/>
          <p:nvPr/>
        </p:nvSpPr>
        <p:spPr>
          <a:xfrm>
            <a:off x="252548" y="1287845"/>
            <a:ext cx="1173044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принципы избирательного права были нарушены в следующих ситуациях?</a:t>
            </a:r>
          </a:p>
          <a:p>
            <a:pPr algn="ctr"/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каждый правильный ответ </a:t>
            </a:r>
            <a:b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2 балла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0DD1CC0-F5EA-E8D4-88E7-DC64D7D839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045" y="4601482"/>
            <a:ext cx="1695994" cy="2119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826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F7CBA89-F121-A215-0EB6-BFD0498130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id="{48F56293-2A71-FF62-FBDA-5377D6F885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4820-E839-4D4A-87E0-6D064A8FAFD3}" type="slidenum">
              <a:rPr lang="ru-RU" smtClean="0"/>
              <a:t>24</a:t>
            </a:fld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E6989C-2355-1FB1-D8A9-5B3BF5A18651}"/>
              </a:ext>
            </a:extLst>
          </p:cNvPr>
          <p:cNvSpPr txBox="1">
            <a:spLocks/>
          </p:cNvSpPr>
          <p:nvPr/>
        </p:nvSpPr>
        <p:spPr>
          <a:xfrm>
            <a:off x="209006" y="249737"/>
            <a:ext cx="11922033" cy="121330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Bookman Old Style" panose="02050604050505020204" pitchFamily="18" charset="0"/>
              </a:rPr>
              <a:t>Принципы избирательного права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E3DBEF-C0AC-5CEC-4C27-70F6D0F2A13D}"/>
              </a:ext>
            </a:extLst>
          </p:cNvPr>
          <p:cNvSpPr txBox="1"/>
          <p:nvPr/>
        </p:nvSpPr>
        <p:spPr>
          <a:xfrm>
            <a:off x="252548" y="1287845"/>
            <a:ext cx="1173044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избирательном законе Российской империи 1905 года говорилось: «Один голос помещика приравнивается к четырем голосам буржуазии; 250 голосам крестьян; 543 голосам рабочих». </a:t>
            </a:r>
          </a:p>
          <a:p>
            <a:pPr algn="ctr"/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FE1CC5B-9578-A34D-FBB3-7F680AAC81D7}"/>
              </a:ext>
            </a:extLst>
          </p:cNvPr>
          <p:cNvSpPr txBox="1"/>
          <p:nvPr/>
        </p:nvSpPr>
        <p:spPr>
          <a:xfrm>
            <a:off x="252548" y="3804697"/>
            <a:ext cx="1155627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равноправия и равного голосования</a:t>
            </a:r>
          </a:p>
        </p:txBody>
      </p:sp>
    </p:spTree>
    <p:extLst>
      <p:ext uri="{BB962C8B-B14F-4D97-AF65-F5344CB8AC3E}">
        <p14:creationId xmlns:p14="http://schemas.microsoft.com/office/powerpoint/2010/main" val="180245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17E7AC-FD35-17F1-6C4D-09B2B73061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id="{FD0C45BF-68A1-9276-9218-0DF55BBAD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4820-E839-4D4A-87E0-6D064A8FAFD3}" type="slidenum">
              <a:rPr lang="ru-RU" smtClean="0"/>
              <a:t>25</a:t>
            </a:fld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668E70-D214-5176-D883-0AE6EAAFCF02}"/>
              </a:ext>
            </a:extLst>
          </p:cNvPr>
          <p:cNvSpPr txBox="1">
            <a:spLocks/>
          </p:cNvSpPr>
          <p:nvPr/>
        </p:nvSpPr>
        <p:spPr>
          <a:xfrm>
            <a:off x="209006" y="249737"/>
            <a:ext cx="11922033" cy="121330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Bookman Old Style" panose="02050604050505020204" pitchFamily="18" charset="0"/>
              </a:rPr>
              <a:t>Принципы избирательного права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5375F68-2563-EF34-30A0-57C859D593B8}"/>
              </a:ext>
            </a:extLst>
          </p:cNvPr>
          <p:cNvSpPr txBox="1"/>
          <p:nvPr/>
        </p:nvSpPr>
        <p:spPr>
          <a:xfrm>
            <a:off x="252548" y="1287845"/>
            <a:ext cx="11730445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голосования рядом с голосующим стоит представитель какой-либо политической партии и советует избирателю за кого отдать свой голос</a:t>
            </a:r>
          </a:p>
          <a:p>
            <a:pPr algn="ctr"/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21C384-D79E-3D19-3E36-C897B6E61324}"/>
              </a:ext>
            </a:extLst>
          </p:cNvPr>
          <p:cNvSpPr txBox="1"/>
          <p:nvPr/>
        </p:nvSpPr>
        <p:spPr>
          <a:xfrm>
            <a:off x="252548" y="3804697"/>
            <a:ext cx="1155627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тайного и добровольного голосования</a:t>
            </a:r>
          </a:p>
        </p:txBody>
      </p:sp>
    </p:spTree>
    <p:extLst>
      <p:ext uri="{BB962C8B-B14F-4D97-AF65-F5344CB8AC3E}">
        <p14:creationId xmlns:p14="http://schemas.microsoft.com/office/powerpoint/2010/main" val="189363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57FFB77-133E-C465-4E75-0E5AF5F67F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id="{1C34A00B-0DFB-A895-2BB3-DE36BB999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4820-E839-4D4A-87E0-6D064A8FAFD3}" type="slidenum">
              <a:rPr lang="ru-RU" smtClean="0"/>
              <a:t>26</a:t>
            </a:fld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0884A9-7321-C484-85DA-AD06A447F102}"/>
              </a:ext>
            </a:extLst>
          </p:cNvPr>
          <p:cNvSpPr txBox="1">
            <a:spLocks/>
          </p:cNvSpPr>
          <p:nvPr/>
        </p:nvSpPr>
        <p:spPr>
          <a:xfrm>
            <a:off x="209006" y="249737"/>
            <a:ext cx="11922033" cy="121330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Bookman Old Style" panose="02050604050505020204" pitchFamily="18" charset="0"/>
              </a:rPr>
              <a:t>Принципы избирательного права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3E520B9-0215-7FAC-2E44-488D06D93B62}"/>
              </a:ext>
            </a:extLst>
          </p:cNvPr>
          <p:cNvSpPr txBox="1"/>
          <p:nvPr/>
        </p:nvSpPr>
        <p:spPr>
          <a:xfrm>
            <a:off x="400594" y="1353873"/>
            <a:ext cx="1173044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Избирательный закон РФ разрешает одному человеку голосовать за другого, за соседа или родственника</a:t>
            </a:r>
          </a:p>
          <a:p>
            <a:pPr algn="ctr"/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2BF6D8-D8A6-C635-EA72-68A52E03AC03}"/>
              </a:ext>
            </a:extLst>
          </p:cNvPr>
          <p:cNvSpPr txBox="1"/>
          <p:nvPr/>
        </p:nvSpPr>
        <p:spPr>
          <a:xfrm>
            <a:off x="252548" y="3804697"/>
            <a:ext cx="1155627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прямого голосования</a:t>
            </a:r>
          </a:p>
        </p:txBody>
      </p:sp>
    </p:spTree>
    <p:extLst>
      <p:ext uri="{BB962C8B-B14F-4D97-AF65-F5344CB8AC3E}">
        <p14:creationId xmlns:p14="http://schemas.microsoft.com/office/powerpoint/2010/main" val="588353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CFE5EAF-A0BF-91C0-ED4C-D202D7A6D6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id="{D34A85E5-F3BA-DCDF-D985-105FFDE05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4820-E839-4D4A-87E0-6D064A8FAFD3}" type="slidenum">
              <a:rPr lang="ru-RU" smtClean="0"/>
              <a:t>27</a:t>
            </a:fld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51618E-8957-A34F-5940-786FF231EE06}"/>
              </a:ext>
            </a:extLst>
          </p:cNvPr>
          <p:cNvSpPr txBox="1">
            <a:spLocks/>
          </p:cNvSpPr>
          <p:nvPr/>
        </p:nvSpPr>
        <p:spPr>
          <a:xfrm>
            <a:off x="209006" y="249737"/>
            <a:ext cx="11922033" cy="121330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Bookman Old Style" panose="02050604050505020204" pitchFamily="18" charset="0"/>
              </a:rPr>
              <a:t>Принципы избирательного права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A2CF8DB-99C8-293B-9D7D-29178305A8AD}"/>
              </a:ext>
            </a:extLst>
          </p:cNvPr>
          <p:cNvSpPr txBox="1"/>
          <p:nvPr/>
        </p:nvSpPr>
        <p:spPr>
          <a:xfrm>
            <a:off x="2018883" y="1958237"/>
            <a:ext cx="83022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4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Гласность и открытость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06B757-D1F2-FF45-42C1-A28F01A6AF68}"/>
              </a:ext>
            </a:extLst>
          </p:cNvPr>
          <p:cNvSpPr txBox="1"/>
          <p:nvPr/>
        </p:nvSpPr>
        <p:spPr>
          <a:xfrm>
            <a:off x="2885826" y="1188796"/>
            <a:ext cx="64203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4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Альтернативность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11DD7D-4288-39B9-7922-6E4F5AEA156D}"/>
              </a:ext>
            </a:extLst>
          </p:cNvPr>
          <p:cNvSpPr txBox="1"/>
          <p:nvPr/>
        </p:nvSpPr>
        <p:spPr>
          <a:xfrm>
            <a:off x="597820" y="2796844"/>
            <a:ext cx="1114439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4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Обязательность и периодичность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C2062E2-7FD4-10A7-D1AC-269397F71AA4}"/>
              </a:ext>
            </a:extLst>
          </p:cNvPr>
          <p:cNvSpPr txBox="1"/>
          <p:nvPr/>
        </p:nvSpPr>
        <p:spPr>
          <a:xfrm>
            <a:off x="78396" y="3635451"/>
            <a:ext cx="1203520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44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Независимость избирательных комиссий </a:t>
            </a:r>
          </a:p>
        </p:txBody>
      </p:sp>
    </p:spTree>
    <p:extLst>
      <p:ext uri="{BB962C8B-B14F-4D97-AF65-F5344CB8AC3E}">
        <p14:creationId xmlns:p14="http://schemas.microsoft.com/office/powerpoint/2010/main" val="2165590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2B7A8DF-BCE6-A61B-77DF-FF041AAD38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id="{DC363C5A-F275-59A9-9980-47049F015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4820-E839-4D4A-87E0-6D064A8FAFD3}" type="slidenum">
              <a:rPr lang="ru-RU" smtClean="0"/>
              <a:t>28</a:t>
            </a:fld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C28DDC-ACF6-0F29-611C-22F8A1710EA5}"/>
              </a:ext>
            </a:extLst>
          </p:cNvPr>
          <p:cNvSpPr txBox="1">
            <a:spLocks/>
          </p:cNvSpPr>
          <p:nvPr/>
        </p:nvSpPr>
        <p:spPr>
          <a:xfrm>
            <a:off x="209006" y="249737"/>
            <a:ext cx="11922033" cy="121330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Bookman Old Style" panose="02050604050505020204" pitchFamily="18" charset="0"/>
              </a:rPr>
              <a:t>Ситуативные задачи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7BB06E-E7D3-BDA0-0926-0F45602B1676}"/>
              </a:ext>
            </a:extLst>
          </p:cNvPr>
          <p:cNvSpPr txBox="1"/>
          <p:nvPr/>
        </p:nvSpPr>
        <p:spPr>
          <a:xfrm>
            <a:off x="252548" y="1287845"/>
            <a:ext cx="1173044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Ваша задача, прочитать описание ситуации, найти и назвать представленные нарушения</a:t>
            </a:r>
          </a:p>
          <a:p>
            <a:pPr algn="ctr"/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97F379-CF39-B68B-D7AC-DE1281EC1818}"/>
              </a:ext>
            </a:extLst>
          </p:cNvPr>
          <p:cNvSpPr txBox="1"/>
          <p:nvPr/>
        </p:nvSpPr>
        <p:spPr>
          <a:xfrm>
            <a:off x="574767" y="4692971"/>
            <a:ext cx="1155627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правильный ответ – 2 балла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6C4CDB9-D0CF-7B4D-4CD2-92B5F938C3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2334491"/>
            <a:ext cx="3657600" cy="2743200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0343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C079F45-D882-A2EA-9FFA-08740963AE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008FBF-336B-68BF-7DE6-384697C29672}"/>
              </a:ext>
            </a:extLst>
          </p:cNvPr>
          <p:cNvSpPr txBox="1">
            <a:spLocks/>
          </p:cNvSpPr>
          <p:nvPr/>
        </p:nvSpPr>
        <p:spPr>
          <a:xfrm>
            <a:off x="269967" y="136525"/>
            <a:ext cx="11922033" cy="121330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Bookman Old Style" panose="02050604050505020204" pitchFamily="18" charset="0"/>
              </a:rPr>
              <a:t>«Мы идем на выборы!»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5B3B752-16BC-4742-D19E-76F7F0ED6BF5}"/>
              </a:ext>
            </a:extLst>
          </p:cNvPr>
          <p:cNvSpPr txBox="1"/>
          <p:nvPr/>
        </p:nvSpPr>
        <p:spPr>
          <a:xfrm>
            <a:off x="313509" y="749664"/>
            <a:ext cx="1156498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Расположите этапы избирательного процесса в нужной последовательности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C68DC4-5D28-8E13-17ED-D06FFC7FA177}"/>
              </a:ext>
            </a:extLst>
          </p:cNvPr>
          <p:cNvSpPr txBox="1"/>
          <p:nvPr/>
        </p:nvSpPr>
        <p:spPr>
          <a:xfrm>
            <a:off x="844732" y="2094365"/>
            <a:ext cx="10842172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Назначение даты выборов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избирательных комиссий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Регистрация избирателей и составление списка избирателей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Выдвижение и регистрация кандидатов на выборные должности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Предвыборная агитация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 голосования на избирательных участках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Подсчет голосов и установление итогов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Подведение итогов голосования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Опубликование итогов голосования и результатов выборов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Финансирование выборов. Представление финансового отчета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E7BDA5E-95CD-E63A-C85C-E8FE401F2D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4645" y="3407773"/>
            <a:ext cx="2070136" cy="3450227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286F1845-9506-2505-B66C-C2176DFF69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4820-E839-4D4A-87E0-6D064A8FAFD3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72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4661C0-F0F9-5EE1-6A7F-C69650078F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5B9A316-08CF-447B-0E75-6681A12542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298" y="0"/>
            <a:ext cx="6431404" cy="468956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BF8BFA0-17C3-C432-F429-ED481814C371}"/>
              </a:ext>
            </a:extLst>
          </p:cNvPr>
          <p:cNvSpPr txBox="1"/>
          <p:nvPr/>
        </p:nvSpPr>
        <p:spPr>
          <a:xfrm>
            <a:off x="507930" y="4420623"/>
            <a:ext cx="1089517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Bookman Old Style" panose="02050604050505020204" pitchFamily="18" charset="0"/>
              </a:rPr>
              <a:t>Главная цель праздника: </a:t>
            </a:r>
            <a:r>
              <a:rPr lang="ru-RU" sz="2800" b="1" dirty="0">
                <a:latin typeface="Bookman Old Style" panose="02050604050505020204" pitchFamily="18" charset="0"/>
              </a:rPr>
              <a:t>повышение правовой грамотности молодежи, формирование гражданского сознания и заинтересованности в участии в управлении страной путем активного участия в выборах</a:t>
            </a:r>
          </a:p>
        </p:txBody>
      </p:sp>
      <p:sp>
        <p:nvSpPr>
          <p:cNvPr id="15" name="Номер слайда 14">
            <a:extLst>
              <a:ext uri="{FF2B5EF4-FFF2-40B4-BE49-F238E27FC236}">
                <a16:creationId xmlns:a16="http://schemas.microsoft.com/office/drawing/2014/main" id="{80EEB7F8-DEAB-5336-A6BC-6EC5E2CBB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4820-E839-4D4A-87E0-6D064A8FAFD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2541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137865-2D8A-661E-AAEC-F7F7DE68EA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id="{35C181E9-2EAF-C719-962A-89A84819D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4820-E839-4D4A-87E0-6D064A8FAFD3}" type="slidenum">
              <a:rPr lang="ru-RU" smtClean="0"/>
              <a:t>30</a:t>
            </a:fld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DA1E63-7768-AFA5-16CD-E3918F10E0CD}"/>
              </a:ext>
            </a:extLst>
          </p:cNvPr>
          <p:cNvSpPr txBox="1">
            <a:spLocks/>
          </p:cNvSpPr>
          <p:nvPr/>
        </p:nvSpPr>
        <p:spPr>
          <a:xfrm>
            <a:off x="269967" y="1146720"/>
            <a:ext cx="11922033" cy="121330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80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Bookman Old Style" panose="02050604050505020204" pitchFamily="18" charset="0"/>
              </a:rPr>
              <a:t>Подведение итогов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29FB361-0506-158A-7AE3-419E2A4BAB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6485" y="2250643"/>
            <a:ext cx="3563846" cy="4232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801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08CC5DF-2772-1F16-85FE-397FBD4059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09F71F1-934E-CEDA-353B-53DBBCF2BA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06" y="251012"/>
            <a:ext cx="11785387" cy="6187328"/>
          </a:xfrm>
          <a:prstGeom prst="rect">
            <a:avLst/>
          </a:prstGeo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8E20F24-7310-039D-D677-7D9928583C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4820-E839-4D4A-87E0-6D064A8FAFD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2944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6F65BA-45CB-A614-0CA9-EEE1AF389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7B39A44-E0EE-E58F-67F6-B167A8E82B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509" y="860285"/>
            <a:ext cx="8987173" cy="584531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3F9AD12-01DB-6B4B-D469-8FE03D747C72}"/>
              </a:ext>
            </a:extLst>
          </p:cNvPr>
          <p:cNvSpPr txBox="1"/>
          <p:nvPr/>
        </p:nvSpPr>
        <p:spPr>
          <a:xfrm>
            <a:off x="3015211" y="152399"/>
            <a:ext cx="65662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>
                <a:solidFill>
                  <a:srgbClr val="0000FF"/>
                </a:solidFill>
                <a:latin typeface="Bookman Old Style" panose="02050604050505020204" pitchFamily="18" charset="0"/>
              </a:rPr>
              <a:t>Историческая справка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C623677-B111-390E-C8A0-697AA72FD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4820-E839-4D4A-87E0-6D064A8FAFD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2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EB1C7A0-A83D-9B05-AE25-8A622C8043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1103F23-85B6-5BA7-ADFC-49F040352DD5}"/>
              </a:ext>
            </a:extLst>
          </p:cNvPr>
          <p:cNvSpPr txBox="1"/>
          <p:nvPr/>
        </p:nvSpPr>
        <p:spPr>
          <a:xfrm>
            <a:off x="8058112" y="0"/>
            <a:ext cx="40046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Bookman Old Style" panose="02050604050505020204" pitchFamily="18" charset="0"/>
              </a:rPr>
              <a:t>Историческая справка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4B8ECE1-BE9A-5434-BA07-9F5B30D53D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492" y="461665"/>
            <a:ext cx="9490645" cy="628353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81DAF3B-89B5-78B3-4B84-45CC6EF27C97}"/>
              </a:ext>
            </a:extLst>
          </p:cNvPr>
          <p:cNvSpPr txBox="1"/>
          <p:nvPr/>
        </p:nvSpPr>
        <p:spPr>
          <a:xfrm>
            <a:off x="1725251" y="622234"/>
            <a:ext cx="874149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>
                <a:ln w="19050">
                  <a:solidFill>
                    <a:srgbClr val="002060"/>
                  </a:solidFill>
                </a:ln>
                <a:solidFill>
                  <a:schemeClr val="bg1"/>
                </a:solidFill>
                <a:latin typeface="Bookman Old Style" panose="02050604050505020204" pitchFamily="18" charset="0"/>
              </a:rPr>
              <a:t>Выборы в Древней Греции </a:t>
            </a:r>
          </a:p>
          <a:p>
            <a:pPr algn="ctr"/>
            <a:r>
              <a:rPr lang="ru-RU" sz="4400" b="1" dirty="0">
                <a:ln w="19050">
                  <a:solidFill>
                    <a:srgbClr val="002060"/>
                  </a:solidFill>
                </a:ln>
                <a:solidFill>
                  <a:schemeClr val="bg1"/>
                </a:solidFill>
                <a:latin typeface="Bookman Old Style" panose="02050604050505020204" pitchFamily="18" charset="0"/>
              </a:rPr>
              <a:t>и Древнем Риме</a:t>
            </a:r>
          </a:p>
        </p:txBody>
      </p:sp>
      <p:sp>
        <p:nvSpPr>
          <p:cNvPr id="11" name="Номер слайда 10">
            <a:extLst>
              <a:ext uri="{FF2B5EF4-FFF2-40B4-BE49-F238E27FC236}">
                <a16:creationId xmlns:a16="http://schemas.microsoft.com/office/drawing/2014/main" id="{6EB35A83-E7A7-4756-DA72-3CF6E8B07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4820-E839-4D4A-87E0-6D064A8FAFD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105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34A755-5BBD-92EB-3ADF-4EFA7B3990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33A5A8A-5CD8-1018-398E-D18414097E84}"/>
              </a:ext>
            </a:extLst>
          </p:cNvPr>
          <p:cNvSpPr txBox="1"/>
          <p:nvPr/>
        </p:nvSpPr>
        <p:spPr>
          <a:xfrm>
            <a:off x="8058112" y="0"/>
            <a:ext cx="40046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Bookman Old Style" panose="02050604050505020204" pitchFamily="18" charset="0"/>
              </a:rPr>
              <a:t>Историческая справка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8808FC4-0B3B-654A-A3EE-01E102ADFF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927" y="1068795"/>
            <a:ext cx="11882146" cy="528755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80E3D67-2FC9-19CA-C39F-4C99283246A2}"/>
              </a:ext>
            </a:extLst>
          </p:cNvPr>
          <p:cNvSpPr txBox="1"/>
          <p:nvPr/>
        </p:nvSpPr>
        <p:spPr>
          <a:xfrm>
            <a:off x="732475" y="230832"/>
            <a:ext cx="874149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>
                <a:ln w="19050">
                  <a:solidFill>
                    <a:schemeClr val="bg1"/>
                  </a:solidFill>
                </a:ln>
                <a:solidFill>
                  <a:srgbClr val="0000FF"/>
                </a:solidFill>
                <a:latin typeface="Bookman Old Style" panose="02050604050505020204" pitchFamily="18" charset="0"/>
              </a:rPr>
              <a:t>Выборы в Древней Греции 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C3E4409-4BA2-9F06-BEA6-19C1DF7D40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9" t="8715" r="7571" b="9382"/>
          <a:stretch>
            <a:fillRect/>
          </a:stretch>
        </p:blipFill>
        <p:spPr>
          <a:xfrm>
            <a:off x="330426" y="3100251"/>
            <a:ext cx="5073072" cy="366625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id="{FB641F40-B6D2-FE1B-5E9F-C37EE425DC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4820-E839-4D4A-87E0-6D064A8FAFD3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6824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6768AB6-C1F5-9722-F434-2A3F4E05B3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D2B18EE-CC87-3E54-CF93-761428BB6901}"/>
              </a:ext>
            </a:extLst>
          </p:cNvPr>
          <p:cNvSpPr txBox="1"/>
          <p:nvPr/>
        </p:nvSpPr>
        <p:spPr>
          <a:xfrm>
            <a:off x="8058112" y="0"/>
            <a:ext cx="40046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Bookman Old Style" panose="02050604050505020204" pitchFamily="18" charset="0"/>
              </a:rPr>
              <a:t>Историческая справка</a:t>
            </a:r>
          </a:p>
        </p:txBody>
      </p:sp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id="{CD5F7BA2-E905-D6B9-AEE2-934F89E2B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4820-E839-4D4A-87E0-6D064A8FAFD3}" type="slidenum">
              <a:rPr lang="ru-RU" smtClean="0"/>
              <a:t>8</a:t>
            </a:fld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EAA5065-B174-FBF0-600A-43B8D01ABD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19" y="364562"/>
            <a:ext cx="9926029" cy="558339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BDE8733-E745-FF70-25EC-C4E31D88FB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1622" y="3361214"/>
            <a:ext cx="4426847" cy="3273492"/>
          </a:xfrm>
          <a:prstGeom prst="rect">
            <a:avLst/>
          </a:prstGeom>
          <a:ln w="28575">
            <a:solidFill>
              <a:srgbClr val="0000FF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7CFE5E1-AD0D-D76F-8035-E5D893B49185}"/>
              </a:ext>
            </a:extLst>
          </p:cNvPr>
          <p:cNvSpPr txBox="1"/>
          <p:nvPr/>
        </p:nvSpPr>
        <p:spPr>
          <a:xfrm>
            <a:off x="553232" y="175551"/>
            <a:ext cx="88120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>
                <a:ln w="19050">
                  <a:solidFill>
                    <a:schemeClr val="bg1"/>
                  </a:solidFill>
                </a:ln>
                <a:solidFill>
                  <a:srgbClr val="0000FF"/>
                </a:solidFill>
                <a:latin typeface="Bookman Old Style" panose="02050604050505020204" pitchFamily="18" charset="0"/>
              </a:rPr>
              <a:t>Суд черепков – «остракизм»</a:t>
            </a:r>
          </a:p>
        </p:txBody>
      </p:sp>
    </p:spTree>
    <p:extLst>
      <p:ext uri="{BB962C8B-B14F-4D97-AF65-F5344CB8AC3E}">
        <p14:creationId xmlns:p14="http://schemas.microsoft.com/office/powerpoint/2010/main" val="3115833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9721230-D471-C4ED-56D1-6B062B3CE4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7ACCAE4-3691-B61D-BF2B-AAD3B8E94BD7}"/>
              </a:ext>
            </a:extLst>
          </p:cNvPr>
          <p:cNvSpPr txBox="1"/>
          <p:nvPr/>
        </p:nvSpPr>
        <p:spPr>
          <a:xfrm>
            <a:off x="8058112" y="0"/>
            <a:ext cx="40046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Bookman Old Style" panose="02050604050505020204" pitchFamily="18" charset="0"/>
              </a:rPr>
              <a:t>Историческая справка</a:t>
            </a:r>
          </a:p>
        </p:txBody>
      </p:sp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id="{332547EE-6427-0713-4239-67180DC1F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4820-E839-4D4A-87E0-6D064A8FAFD3}" type="slidenum">
              <a:rPr lang="ru-RU" smtClean="0"/>
              <a:t>9</a:t>
            </a:fld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7617034-A26F-4370-2BB7-F478898F2D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69" y="461665"/>
            <a:ext cx="10499729" cy="629573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2F4A517-D264-2260-A363-8CED5E8CDFE4}"/>
              </a:ext>
            </a:extLst>
          </p:cNvPr>
          <p:cNvSpPr txBox="1"/>
          <p:nvPr/>
        </p:nvSpPr>
        <p:spPr>
          <a:xfrm>
            <a:off x="1001486" y="660065"/>
            <a:ext cx="874340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n w="19050">
                  <a:solidFill>
                    <a:srgbClr val="002060"/>
                  </a:solidFill>
                </a:ln>
                <a:solidFill>
                  <a:schemeClr val="bg1"/>
                </a:solidFill>
                <a:latin typeface="Bookman Old Style" panose="02050604050505020204" pitchFamily="18" charset="0"/>
              </a:rPr>
              <a:t>Выборы в Древней Греции </a:t>
            </a:r>
          </a:p>
        </p:txBody>
      </p:sp>
    </p:spTree>
    <p:extLst>
      <p:ext uri="{BB962C8B-B14F-4D97-AF65-F5344CB8AC3E}">
        <p14:creationId xmlns:p14="http://schemas.microsoft.com/office/powerpoint/2010/main" val="615907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1031</TotalTime>
  <Words>455</Words>
  <Application>Microsoft Office PowerPoint</Application>
  <PresentationFormat>Широкоэкранный</PresentationFormat>
  <Paragraphs>107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6" baseType="lpstr">
      <vt:lpstr>Arial</vt:lpstr>
      <vt:lpstr>Bookman Old Style</vt:lpstr>
      <vt:lpstr>Calibri</vt:lpstr>
      <vt:lpstr>Calibri Light</vt:lpstr>
      <vt:lpstr>Times New Roman</vt:lpstr>
      <vt:lpstr>Тема Office</vt:lpstr>
      <vt:lpstr>Мы учимся выбирать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Мы учимся выбирать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Татьяна</dc:creator>
  <cp:lastModifiedBy>Татьяна</cp:lastModifiedBy>
  <cp:revision>16</cp:revision>
  <dcterms:created xsi:type="dcterms:W3CDTF">2026-02-04T13:46:59Z</dcterms:created>
  <dcterms:modified xsi:type="dcterms:W3CDTF">2026-02-17T12:17:32Z</dcterms:modified>
</cp:coreProperties>
</file>