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286" r:id="rId6"/>
    <p:sldId id="289" r:id="rId7"/>
    <p:sldId id="294" r:id="rId8"/>
    <p:sldId id="300" r:id="rId9"/>
    <p:sldId id="301" r:id="rId10"/>
    <p:sldId id="302" r:id="rId11"/>
    <p:sldId id="309" r:id="rId12"/>
    <p:sldId id="288" r:id="rId13"/>
    <p:sldId id="303" r:id="rId14"/>
    <p:sldId id="310" r:id="rId15"/>
    <p:sldId id="305" r:id="rId16"/>
    <p:sldId id="306" r:id="rId17"/>
    <p:sldId id="307" r:id="rId18"/>
    <p:sldId id="308" r:id="rId19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9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646" autoAdjust="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outlineViewPr>
    <p:cViewPr>
      <p:scale>
        <a:sx n="33" d="100"/>
        <a:sy n="33" d="100"/>
      </p:scale>
      <p:origin x="0" y="-576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325"/>
    </p:cViewPr>
  </p:sorterViewPr>
  <p:notesViewPr>
    <p:cSldViewPr snapToGrid="0">
      <p:cViewPr varScale="1">
        <p:scale>
          <a:sx n="82" d="100"/>
          <a:sy n="82" d="100"/>
        </p:scale>
        <p:origin x="393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FB8B65A-D69F-C26C-B67E-036EF77BF1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52B9064-AE57-427F-E5AF-71DE7D52FE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A866D74C-B42B-421F-991B-DC8138906F81}" type="datetime1">
              <a:rPr lang="ru-RU" smtClean="0"/>
              <a:t>17.12.2025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186157A-CEB9-B0FC-3A49-BE950AEAD6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0819CA0-A57D-42D7-A625-56C22D0FA7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EAFF3A6F-DEFA-45E0-9496-BEE7C2C6F3D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002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fld id="{3D963EC9-D16A-42AB-8B8A-8FDEF0583346}" type="datetime1">
              <a:rPr lang="ru-RU" smtClean="0"/>
              <a:pPr/>
              <a:t>17.12.2025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F97DC217-DF71-1A49-B3EA-559F1F43B0F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425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385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D0954-068E-D203-AF6A-7E20AC407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A3CA013-472F-5B51-86E4-4A409138D0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F80CE6F-10BF-C287-B866-8F438ABE30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4F8CB5-51DE-CE24-09F9-7C65147B6E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71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3A2B3-FF70-7FB0-C801-8415C14A2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1FA577F-247E-7F43-74DE-7923714DD7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3D32FEF-03B8-C319-FEFE-9F8AA79B70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8EDC10A-95F2-B812-8CEB-C292C78375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3321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A5CC3-6405-ACD7-1FDF-00F5B0050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FCC0511-73AA-A630-2582-4B88293683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4B215E4-64A2-B8EA-6D42-5498E70F5E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D1EDE9-80E1-55C5-B050-84D95887E4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223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8948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4793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086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86D3A-178F-88D4-CAC7-4768C0BEC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1FC854B-586E-981A-B2BE-924F99CE25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FC7FDD2-2660-A0A5-57D2-AB527366DB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F0913E6-0D93-00B1-9F55-8374BEC2AD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2754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743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F5005-11B9-BE73-5FD0-E16071FF8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63C2F9E-B762-5B82-6C1F-AC4F24E292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595B0AC-5E42-CECE-6480-7BB11FE258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56EDC4C-415F-D4ED-2F0B-889B4D7A52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8531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B56AC-4ECC-5C1C-75AD-A269473BF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ED9D91E-C5E9-F8AA-CDC9-3886CF8B7A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30FBAD0-E5BE-1C00-4C11-4127F12E2E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A70A54-FFCF-CB6B-DBB0-6CBF325641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0159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6956B-BF76-F21B-352A-84A1A31B4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837580F-92E4-63A3-2CF0-3EBF1310F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7683529-79F9-A489-C4E3-42CA660EDD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771622E-D1B6-D5BD-C10C-31736CB3AF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1881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AC79249-FDC0-364D-A734-AE1DE1605D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572000"/>
            <a:ext cx="12192000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>
              <a:latin typeface="Arial" panose="020B060402020202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13537B6D-42A5-F449-2691-321A167F7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3419"/>
            <a:ext cx="12192000" cy="6861419"/>
            <a:chOff x="0" y="-3419"/>
            <a:chExt cx="12192000" cy="6861419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902465C8-266D-104C-9C49-323DF4A8277E}"/>
                </a:ext>
              </a:extLst>
            </p:cNvPr>
            <p:cNvSpPr/>
            <p:nvPr userDrawn="1"/>
          </p:nvSpPr>
          <p:spPr>
            <a:xfrm>
              <a:off x="583746" y="4960030"/>
              <a:ext cx="1551214" cy="1551214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37979A1C-BF60-B345-A664-2E4F7A3461EB}"/>
                </a:ext>
              </a:extLst>
            </p:cNvPr>
            <p:cNvSpPr/>
            <p:nvPr userDrawn="1"/>
          </p:nvSpPr>
          <p:spPr>
            <a:xfrm>
              <a:off x="1" y="4571999"/>
              <a:ext cx="1118508" cy="1118508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9" name="Полилиния 8">
              <a:extLst>
                <a:ext uri="{FF2B5EF4-FFF2-40B4-BE49-F238E27FC236}">
                  <a16:creationId xmlns:a16="http://schemas.microsoft.com/office/drawing/2014/main" id="{58080B3E-915C-2D4C-8608-596E1BFD6387}"/>
                </a:ext>
              </a:extLst>
            </p:cNvPr>
            <p:cNvSpPr/>
            <p:nvPr userDrawn="1"/>
          </p:nvSpPr>
          <p:spPr>
            <a:xfrm>
              <a:off x="1" y="5739492"/>
              <a:ext cx="1118508" cy="1118508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F15FBB50-09C8-B64E-AE57-67C5E70810CB}"/>
                </a:ext>
              </a:extLst>
            </p:cNvPr>
            <p:cNvGrpSpPr/>
            <p:nvPr userDrawn="1"/>
          </p:nvGrpSpPr>
          <p:grpSpPr>
            <a:xfrm>
              <a:off x="8264427" y="-3419"/>
              <a:ext cx="3927573" cy="3165022"/>
              <a:chOff x="9857014" y="13834"/>
              <a:chExt cx="2334986" cy="1881641"/>
            </a:xfrm>
          </p:grpSpPr>
          <p:sp>
            <p:nvSpPr>
              <p:cNvPr id="15" name="Полилиния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Полилиния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2" name="Полилиния 21">
              <a:extLst>
                <a:ext uri="{FF2B5EF4-FFF2-40B4-BE49-F238E27FC236}">
                  <a16:creationId xmlns:a16="http://schemas.microsoft.com/office/drawing/2014/main" id="{BC68F289-2744-2F48-893A-3F17911625C8}"/>
                </a:ext>
              </a:extLst>
            </p:cNvPr>
            <p:cNvSpPr/>
            <p:nvPr userDrawn="1"/>
          </p:nvSpPr>
          <p:spPr>
            <a:xfrm>
              <a:off x="0" y="-1"/>
              <a:ext cx="1167493" cy="1167493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28" name="Полилиния 27">
              <a:extLst>
                <a:ext uri="{FF2B5EF4-FFF2-40B4-BE49-F238E27FC236}">
                  <a16:creationId xmlns:a16="http://schemas.microsoft.com/office/drawing/2014/main" id="{9E240E8A-950E-7946-826C-415CB5DACA43}"/>
                </a:ext>
              </a:extLst>
            </p:cNvPr>
            <p:cNvSpPr/>
            <p:nvPr userDrawn="1"/>
          </p:nvSpPr>
          <p:spPr>
            <a:xfrm>
              <a:off x="11024507" y="4580708"/>
              <a:ext cx="1167493" cy="2277292"/>
            </a:xfrm>
            <a:custGeom>
              <a:avLst/>
              <a:gdLst>
                <a:gd name="connsiteX0" fmla="*/ 1167473 w 1167493"/>
                <a:gd name="connsiteY0" fmla="*/ 0 h 2272167"/>
                <a:gd name="connsiteX1" fmla="*/ 1167493 w 1167493"/>
                <a:gd name="connsiteY1" fmla="*/ 0 h 2272167"/>
                <a:gd name="connsiteX2" fmla="*/ 1167493 w 1167493"/>
                <a:gd name="connsiteY2" fmla="*/ 492960 h 2272167"/>
                <a:gd name="connsiteX3" fmla="*/ 1167493 w 1167493"/>
                <a:gd name="connsiteY3" fmla="*/ 720385 h 2272167"/>
                <a:gd name="connsiteX4" fmla="*/ 1167493 w 1167493"/>
                <a:gd name="connsiteY4" fmla="*/ 2272167 h 2272167"/>
                <a:gd name="connsiteX5" fmla="*/ 0 w 1167493"/>
                <a:gd name="connsiteY5" fmla="*/ 2272167 h 2272167"/>
                <a:gd name="connsiteX6" fmla="*/ 0 w 1167493"/>
                <a:gd name="connsiteY6" fmla="*/ 1898074 h 2272167"/>
                <a:gd name="connsiteX7" fmla="*/ 0 w 1167493"/>
                <a:gd name="connsiteY7" fmla="*/ 1271597 h 2272167"/>
                <a:gd name="connsiteX8" fmla="*/ 0 w 1167493"/>
                <a:gd name="connsiteY8" fmla="*/ 1177688 h 2272167"/>
                <a:gd name="connsiteX9" fmla="*/ 1048124 w 1167493"/>
                <a:gd name="connsiteY9" fmla="*/ 6080 h 2272167"/>
                <a:gd name="connsiteX10" fmla="*/ 1167473 w 1167493"/>
                <a:gd name="connsiteY10" fmla="*/ 0 h 227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493" h="2272167">
                  <a:moveTo>
                    <a:pt x="1167473" y="0"/>
                  </a:moveTo>
                  <a:lnTo>
                    <a:pt x="1167493" y="0"/>
                  </a:lnTo>
                  <a:lnTo>
                    <a:pt x="1167493" y="492960"/>
                  </a:lnTo>
                  <a:lnTo>
                    <a:pt x="1167493" y="720385"/>
                  </a:lnTo>
                  <a:lnTo>
                    <a:pt x="1167493" y="2272167"/>
                  </a:lnTo>
                  <a:lnTo>
                    <a:pt x="0" y="2272167"/>
                  </a:lnTo>
                  <a:lnTo>
                    <a:pt x="0" y="1898074"/>
                  </a:lnTo>
                  <a:lnTo>
                    <a:pt x="0" y="1271597"/>
                  </a:lnTo>
                  <a:lnTo>
                    <a:pt x="0" y="1177688"/>
                  </a:lnTo>
                  <a:cubicBezTo>
                    <a:pt x="0" y="567919"/>
                    <a:pt x="459408" y="66389"/>
                    <a:pt x="1048124" y="6080"/>
                  </a:cubicBezTo>
                  <a:lnTo>
                    <a:pt x="1167473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3" y="232913"/>
            <a:ext cx="7096933" cy="3830130"/>
          </a:xfrm>
        </p:spPr>
        <p:txBody>
          <a:bodyPr rtlCol="0" anchor="b">
            <a:noAutofit/>
          </a:bodyPr>
          <a:lstStyle>
            <a:lvl1pPr algn="l">
              <a:defRPr lang="ru-RU" sz="60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Диаграмма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ABA2A58C-57B7-834C-8F5C-329932241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>
            <a:off x="10772262" y="152641"/>
            <a:ext cx="1572380" cy="1267097"/>
            <a:chOff x="7413403" y="4976359"/>
            <a:chExt cx="2334986" cy="1881641"/>
          </a:xfrm>
        </p:grpSpPr>
        <p:sp>
          <p:nvSpPr>
            <p:cNvPr id="13" name="Полилиния 12">
              <a:extLst>
                <a:ext uri="{FF2B5EF4-FFF2-40B4-BE49-F238E27FC236}">
                  <a16:creationId xmlns:a16="http://schemas.microsoft.com/office/drawing/2014/main" id="{801D8067-144A-FE48-AF1E-529B662DCAD3}"/>
                </a:ext>
              </a:extLst>
            </p:cNvPr>
            <p:cNvSpPr/>
            <p:nvPr userDrawn="1"/>
          </p:nvSpPr>
          <p:spPr>
            <a:xfrm rot="5400000" flipH="1" flipV="1">
              <a:off x="8223822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4" name="Полилиния 13">
              <a:extLst>
                <a:ext uri="{FF2B5EF4-FFF2-40B4-BE49-F238E27FC236}">
                  <a16:creationId xmlns:a16="http://schemas.microsoft.com/office/drawing/2014/main" id="{2ECA7D87-C78C-C140-AA28-C0FB20209045}"/>
                </a:ext>
              </a:extLst>
            </p:cNvPr>
            <p:cNvSpPr/>
            <p:nvPr userDrawn="1"/>
          </p:nvSpPr>
          <p:spPr>
            <a:xfrm rot="16200000" flipV="1">
              <a:off x="7056329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6526"/>
            <a:ext cx="9779183" cy="1570038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67493" y="2084832"/>
            <a:ext cx="9779182" cy="3366813"/>
          </a:xfrm>
        </p:spPr>
        <p:txBody>
          <a:bodyPr rtlCol="0">
            <a:noAutofit/>
          </a:bodyPr>
          <a:lstStyle>
            <a:lvl1pPr marL="0" indent="0">
              <a:buNone/>
              <a:defRPr lang="ru-RU">
                <a:latin typeface="Arial" panose="020B0604020202020204" pitchFamily="34" charset="0"/>
                <a:cs typeface="+mn-cs"/>
              </a:defRPr>
            </a:lvl1pPr>
            <a:lvl2pPr marL="457200" indent="0">
              <a:buNone/>
              <a:defRPr lang="ru-RU">
                <a:latin typeface="Arial" panose="020B0604020202020204" pitchFamily="34" charset="0"/>
                <a:cs typeface="+mn-cs"/>
              </a:defRPr>
            </a:lvl2pPr>
            <a:lvl3pPr marL="914400" indent="0">
              <a:buNone/>
              <a:defRPr lang="ru-RU">
                <a:latin typeface="Arial" panose="020B0604020202020204" pitchFamily="34" charset="0"/>
                <a:cs typeface="+mn-cs"/>
              </a:defRPr>
            </a:lvl3pPr>
            <a:lvl4pPr marL="1371600" indent="0">
              <a:buNone/>
              <a:defRPr lang="ru-RU">
                <a:latin typeface="Arial" panose="020B0604020202020204" pitchFamily="34" charset="0"/>
                <a:cs typeface="+mn-cs"/>
              </a:defRPr>
            </a:lvl4pPr>
            <a:lvl5pPr marL="1828800" indent="0">
              <a:buNone/>
              <a:defRPr lang="ru-RU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94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78AD52EA-B01E-8D38-D87A-BF7EB5B58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1"/>
            <a:ext cx="12192001" cy="6864796"/>
            <a:chOff x="0" y="-1"/>
            <a:chExt cx="12192001" cy="6864796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AC79249-FDC0-364D-A734-AE1DE1605D28}"/>
                </a:ext>
              </a:extLst>
            </p:cNvPr>
            <p:cNvSpPr/>
            <p:nvPr userDrawn="1"/>
          </p:nvSpPr>
          <p:spPr>
            <a:xfrm>
              <a:off x="8264426" y="0"/>
              <a:ext cx="3927574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F15FBB50-09C8-B64E-AE57-67C5E70810CB}"/>
                </a:ext>
              </a:extLst>
            </p:cNvPr>
            <p:cNvGrpSpPr/>
            <p:nvPr userDrawn="1"/>
          </p:nvGrpSpPr>
          <p:grpSpPr>
            <a:xfrm>
              <a:off x="8264427" y="3685939"/>
              <a:ext cx="3927573" cy="3178856"/>
              <a:chOff x="9857014" y="13834"/>
              <a:chExt cx="2334986" cy="1881641"/>
            </a:xfrm>
          </p:grpSpPr>
          <p:sp>
            <p:nvSpPr>
              <p:cNvPr id="15" name="Полилиния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Полилиния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2" name="Полилиния 21">
              <a:extLst>
                <a:ext uri="{FF2B5EF4-FFF2-40B4-BE49-F238E27FC236}">
                  <a16:creationId xmlns:a16="http://schemas.microsoft.com/office/drawing/2014/main" id="{BC68F289-2744-2F48-893A-3F17911625C8}"/>
                </a:ext>
              </a:extLst>
            </p:cNvPr>
            <p:cNvSpPr/>
            <p:nvPr userDrawn="1"/>
          </p:nvSpPr>
          <p:spPr>
            <a:xfrm>
              <a:off x="0" y="-1"/>
              <a:ext cx="1167493" cy="1167493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7" name="Полилиния 16">
              <a:extLst>
                <a:ext uri="{FF2B5EF4-FFF2-40B4-BE49-F238E27FC236}">
                  <a16:creationId xmlns:a16="http://schemas.microsoft.com/office/drawing/2014/main" id="{39563C76-BC00-DE47-88F5-C24D3CE3325A}"/>
                </a:ext>
              </a:extLst>
            </p:cNvPr>
            <p:cNvSpPr/>
            <p:nvPr userDrawn="1"/>
          </p:nvSpPr>
          <p:spPr>
            <a:xfrm>
              <a:off x="10228214" y="-1"/>
              <a:ext cx="1963787" cy="3178856"/>
            </a:xfrm>
            <a:custGeom>
              <a:avLst/>
              <a:gdLst>
                <a:gd name="connsiteX0" fmla="*/ 0 w 1963787"/>
                <a:gd name="connsiteY0" fmla="*/ 0 h 3178856"/>
                <a:gd name="connsiteX1" fmla="*/ 1963787 w 1963787"/>
                <a:gd name="connsiteY1" fmla="*/ 0 h 3178856"/>
                <a:gd name="connsiteX2" fmla="*/ 1963787 w 1963787"/>
                <a:gd name="connsiteY2" fmla="*/ 1967129 h 3178856"/>
                <a:gd name="connsiteX3" fmla="*/ 1963787 w 1963787"/>
                <a:gd name="connsiteY3" fmla="*/ 2349671 h 3178856"/>
                <a:gd name="connsiteX4" fmla="*/ 1963787 w 1963787"/>
                <a:gd name="connsiteY4" fmla="*/ 3178856 h 3178856"/>
                <a:gd name="connsiteX5" fmla="*/ 1963753 w 1963787"/>
                <a:gd name="connsiteY5" fmla="*/ 3178856 h 3178856"/>
                <a:gd name="connsiteX6" fmla="*/ 1763002 w 1963787"/>
                <a:gd name="connsiteY6" fmla="*/ 3168629 h 3178856"/>
                <a:gd name="connsiteX7" fmla="*/ 0 w 1963787"/>
                <a:gd name="connsiteY7" fmla="*/ 1197921 h 3178856"/>
                <a:gd name="connsiteX8" fmla="*/ 0 w 1963787"/>
                <a:gd name="connsiteY8" fmla="*/ 1039961 h 3178856"/>
                <a:gd name="connsiteX9" fmla="*/ 0 w 1963787"/>
                <a:gd name="connsiteY9" fmla="*/ 0 h 317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3787" h="3178856">
                  <a:moveTo>
                    <a:pt x="0" y="0"/>
                  </a:moveTo>
                  <a:lnTo>
                    <a:pt x="1963787" y="0"/>
                  </a:lnTo>
                  <a:lnTo>
                    <a:pt x="1963787" y="1967129"/>
                  </a:lnTo>
                  <a:lnTo>
                    <a:pt x="1963787" y="2349671"/>
                  </a:lnTo>
                  <a:lnTo>
                    <a:pt x="1963787" y="3178856"/>
                  </a:lnTo>
                  <a:lnTo>
                    <a:pt x="1963753" y="3178856"/>
                  </a:lnTo>
                  <a:lnTo>
                    <a:pt x="1763002" y="3168629"/>
                  </a:lnTo>
                  <a:cubicBezTo>
                    <a:pt x="772749" y="3067186"/>
                    <a:pt x="0" y="2223585"/>
                    <a:pt x="0" y="1197921"/>
                  </a:cubicBezTo>
                  <a:lnTo>
                    <a:pt x="0" y="1039961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4" y="252549"/>
            <a:ext cx="6220278" cy="3262811"/>
          </a:xfrm>
        </p:spPr>
        <p:txBody>
          <a:bodyPr rtlCol="0" anchor="b">
            <a:noAutofit/>
          </a:bodyPr>
          <a:lstStyle>
            <a:lvl1pPr algn="l">
              <a:defRPr lang="ru-RU" sz="60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67493" y="3685939"/>
            <a:ext cx="6220277" cy="2919512"/>
          </a:xfrm>
        </p:spPr>
        <p:txBody>
          <a:bodyPr rtlCol="0" anchor="t" anchorCtr="0">
            <a:normAutofit/>
          </a:bodyPr>
          <a:lstStyle>
            <a:lvl1pPr marL="0" indent="0" algn="l">
              <a:buNone/>
              <a:defRPr lang="ru-RU" sz="2800">
                <a:latin typeface="Arial" panose="020B0604020202020204" pitchFamily="34" charset="0"/>
                <a:cs typeface="+mn-cs"/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lvl="0" rtl="0"/>
            <a:r>
              <a:rPr lang="ru-RU" dirty="0"/>
              <a:t>Текст слайда</a:t>
            </a:r>
          </a:p>
        </p:txBody>
      </p:sp>
    </p:spTree>
    <p:extLst>
      <p:ext uri="{BB962C8B-B14F-4D97-AF65-F5344CB8AC3E}">
        <p14:creationId xmlns:p14="http://schemas.microsoft.com/office/powerpoint/2010/main" val="254470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C10D125-AB73-D276-4947-94204736A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8864" y="102021"/>
            <a:ext cx="9779183" cy="1744415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58865" y="2017467"/>
            <a:ext cx="9779182" cy="3366815"/>
          </a:xfrm>
        </p:spPr>
        <p:txBody>
          <a:bodyPr rtlCol="0">
            <a:normAutofit/>
          </a:bodyPr>
          <a:lstStyle>
            <a:lvl1pPr marL="0" indent="0">
              <a:buNone/>
              <a:defRPr lang="ru-RU">
                <a:latin typeface="Arial" panose="020B0604020202020204" pitchFamily="34" charset="0"/>
                <a:cs typeface="+mn-cs"/>
              </a:defRPr>
            </a:lvl1pPr>
            <a:lvl2pPr marL="457200" indent="0">
              <a:buNone/>
              <a:defRPr lang="ru-RU">
                <a:latin typeface="Arial" panose="020B0604020202020204" pitchFamily="34" charset="0"/>
                <a:cs typeface="+mn-cs"/>
              </a:defRPr>
            </a:lvl2pPr>
            <a:lvl3pPr marL="914400" indent="0">
              <a:buNone/>
              <a:defRPr lang="ru-RU">
                <a:latin typeface="Arial" panose="020B0604020202020204" pitchFamily="34" charset="0"/>
                <a:cs typeface="+mn-cs"/>
              </a:defRPr>
            </a:lvl3pPr>
            <a:lvl4pPr marL="1371600" indent="0">
              <a:buNone/>
              <a:defRPr lang="ru-RU">
                <a:latin typeface="Arial" panose="020B0604020202020204" pitchFamily="34" charset="0"/>
                <a:cs typeface="+mn-cs"/>
              </a:defRPr>
            </a:lvl4pPr>
            <a:lvl5pPr marL="1828800" indent="0">
              <a:buNone/>
              <a:defRPr lang="ru-RU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изображение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C10D125-AB73-D276-4947-94204736A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flipH="1">
            <a:off x="1" y="0"/>
            <a:ext cx="12191999" cy="6858000"/>
            <a:chOff x="1" y="0"/>
            <a:chExt cx="12191999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71600"/>
            <a:ext cx="5486400" cy="4114800"/>
          </a:xfrm>
        </p:spPr>
        <p:txBody>
          <a:bodyPr rtlCol="0" anchor="ctr" anchorCtr="0">
            <a:noAutofit/>
          </a:bodyPr>
          <a:lstStyle>
            <a:lvl1pPr>
              <a:defRPr lang="ru-RU" sz="60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3124234B-E1C4-2616-9993-A23142AA69B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83438" y="1168400"/>
            <a:ext cx="4500562" cy="4521200"/>
          </a:xfrm>
          <a:prstGeom prst="ellipse">
            <a:avLst/>
          </a:prstGeom>
          <a:solidFill>
            <a:schemeClr val="accent2"/>
          </a:solidFill>
        </p:spPr>
        <p:txBody>
          <a:bodyPr rtlCol="0"/>
          <a:lstStyle>
            <a:lvl1pPr marL="0" indent="0" algn="ctr">
              <a:buNone/>
              <a:defRPr lang="ru-RU" sz="2000"/>
            </a:lvl1pPr>
          </a:lstStyle>
          <a:p>
            <a:pPr rtl="0"/>
            <a:r>
              <a:rPr lang="ru-RU"/>
              <a:t>Вставка рисунка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126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изображение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C10D125-AB73-D276-4947-94204736A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0" y="457200"/>
            <a:ext cx="5120640" cy="3200400"/>
          </a:xfrm>
        </p:spPr>
        <p:txBody>
          <a:bodyPr rtlCol="0" anchor="b" anchorCtr="0">
            <a:noAutofit/>
          </a:bodyPr>
          <a:lstStyle>
            <a:lvl1pPr>
              <a:defRPr lang="ru-RU" sz="60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63DBBF-E63D-81E5-E7CE-32F6F2C2F93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43598" y="3657600"/>
            <a:ext cx="5120640" cy="1828800"/>
          </a:xfrm>
        </p:spPr>
        <p:txBody>
          <a:bodyPr rtlCol="0" anchor="t" anchorCtr="0">
            <a:noAutofit/>
          </a:bodyPr>
          <a:lstStyle>
            <a:lvl1pPr marL="0" indent="0" algn="l">
              <a:buNone/>
              <a:defRPr lang="ru-RU" sz="3200">
                <a:latin typeface="Arial" panose="020B0604020202020204" pitchFamily="34" charset="0"/>
                <a:cs typeface="+mn-cs"/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 dirty="0"/>
              <a:t>Подзаголовок слайда</a:t>
            </a:r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64033732-ADA1-C540-7276-3FF5CDEF2C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4238" y="1157224"/>
            <a:ext cx="4500562" cy="4521200"/>
          </a:xfrm>
          <a:prstGeom prst="ellipse">
            <a:avLst/>
          </a:prstGeom>
          <a:solidFill>
            <a:schemeClr val="accent2"/>
          </a:solidFill>
        </p:spPr>
        <p:txBody>
          <a:bodyPr rtlCol="0"/>
          <a:lstStyle>
            <a:lvl1pPr marL="0" indent="0" algn="ctr">
              <a:buNone/>
              <a:defRPr lang="ru-RU" sz="2000"/>
            </a:lvl1pPr>
          </a:lstStyle>
          <a:p>
            <a:pPr rtl="0"/>
            <a:r>
              <a:rPr lang="ru-RU"/>
              <a:t>Вставка рисунка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85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CEDB282-8288-C81F-52B5-048A3E80C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1"/>
            <a:ext cx="12208822" cy="6858003"/>
            <a:chOff x="0" y="-1"/>
            <a:chExt cx="12208822" cy="6858003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2A62587F-7496-384A-AF40-18FC8CF0709D}"/>
                </a:ext>
              </a:extLst>
            </p:cNvPr>
            <p:cNvSpPr/>
            <p:nvPr userDrawn="1"/>
          </p:nvSpPr>
          <p:spPr>
            <a:xfrm>
              <a:off x="0" y="2286002"/>
              <a:ext cx="12208822" cy="45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" name="Полилиния 11">
              <a:extLst>
                <a:ext uri="{FF2B5EF4-FFF2-40B4-BE49-F238E27FC236}">
                  <a16:creationId xmlns:a16="http://schemas.microsoft.com/office/drawing/2014/main" id="{84DB028B-A475-224B-B675-A15A56CAD0BF}"/>
                </a:ext>
              </a:extLst>
            </p:cNvPr>
            <p:cNvSpPr/>
            <p:nvPr userDrawn="1"/>
          </p:nvSpPr>
          <p:spPr>
            <a:xfrm flipH="1">
              <a:off x="8597718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4" name="Полилиния 13">
              <a:extLst>
                <a:ext uri="{FF2B5EF4-FFF2-40B4-BE49-F238E27FC236}">
                  <a16:creationId xmlns:a16="http://schemas.microsoft.com/office/drawing/2014/main" id="{61C34955-105B-4D4D-B51D-754C5D38A85D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5" name="Полилиния 14">
              <a:extLst>
                <a:ext uri="{FF2B5EF4-FFF2-40B4-BE49-F238E27FC236}">
                  <a16:creationId xmlns:a16="http://schemas.microsoft.com/office/drawing/2014/main" id="{2734DEB1-EC02-2E42-9292-4ADD115060A5}"/>
                </a:ext>
              </a:extLst>
            </p:cNvPr>
            <p:cNvSpPr/>
            <p:nvPr userDrawn="1"/>
          </p:nvSpPr>
          <p:spPr>
            <a:xfrm rot="5400000" flipH="1" flipV="1">
              <a:off x="10344100" y="438098"/>
              <a:ext cx="2285999" cy="1409801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5E932F0D-7FC3-634B-932C-3625C16C8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45085"/>
            <a:ext cx="9779183" cy="1600835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1EED44-783E-8705-4119-D7E9F7D4F2B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166087" y="2652713"/>
            <a:ext cx="9780587" cy="3436936"/>
          </a:xfrm>
        </p:spPr>
        <p:txBody>
          <a:bodyPr rtlCol="0">
            <a:normAutofit/>
          </a:bodyPr>
          <a:lstStyle>
            <a:lvl1pPr marL="342900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2pPr>
            <a:lvl3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3pPr>
            <a:lvl4pPr marL="1097280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4pPr>
            <a:lvl5pPr marL="1371600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95D4F5-F69B-42F6-8A9D-330F696E1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79A23A-2238-4904-8692-9F2DAE8B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69FC35-DDC8-45FB-8ACB-21C15F57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6318" y="6356350"/>
            <a:ext cx="1604682" cy="365125"/>
          </a:xfrm>
        </p:spPr>
        <p:txBody>
          <a:bodyPr rtlCol="0">
            <a:noAutofit/>
          </a:bodyPr>
          <a:lstStyle>
            <a:lvl1pPr>
              <a:defRPr lang="ru-RU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317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5FBCE6F-2AA9-31FE-8148-33B480735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3" name="Полилиния 22">
              <a:extLst>
                <a:ext uri="{FF2B5EF4-FFF2-40B4-BE49-F238E27FC236}">
                  <a16:creationId xmlns:a16="http://schemas.microsoft.com/office/drawing/2014/main" id="{067EACEC-C2DD-EA42-8504-176673AD1F20}"/>
                </a:ext>
              </a:extLst>
            </p:cNvPr>
            <p:cNvSpPr/>
            <p:nvPr userDrawn="1"/>
          </p:nvSpPr>
          <p:spPr>
            <a:xfrm>
              <a:off x="0" y="0"/>
              <a:ext cx="8025490" cy="6858000"/>
            </a:xfrm>
            <a:custGeom>
              <a:avLst/>
              <a:gdLst>
                <a:gd name="connsiteX0" fmla="*/ 0 w 8025490"/>
                <a:gd name="connsiteY0" fmla="*/ 0 h 6858000"/>
                <a:gd name="connsiteX1" fmla="*/ 4596490 w 8025490"/>
                <a:gd name="connsiteY1" fmla="*/ 0 h 6858000"/>
                <a:gd name="connsiteX2" fmla="*/ 8025490 w 8025490"/>
                <a:gd name="connsiteY2" fmla="*/ 3429000 h 6858000"/>
                <a:gd name="connsiteX3" fmla="*/ 4596490 w 8025490"/>
                <a:gd name="connsiteY3" fmla="*/ 6858000 h 6858000"/>
                <a:gd name="connsiteX4" fmla="*/ 0 w 8025490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5490" h="6858000">
                  <a:moveTo>
                    <a:pt x="0" y="0"/>
                  </a:moveTo>
                  <a:lnTo>
                    <a:pt x="4596490" y="0"/>
                  </a:lnTo>
                  <a:cubicBezTo>
                    <a:pt x="6490274" y="0"/>
                    <a:pt x="8025490" y="1535216"/>
                    <a:pt x="8025490" y="3429000"/>
                  </a:cubicBezTo>
                  <a:cubicBezTo>
                    <a:pt x="8025490" y="5322784"/>
                    <a:pt x="6490274" y="6858000"/>
                    <a:pt x="4596490" y="6858000"/>
                  </a:cubicBezTo>
                  <a:lnTo>
                    <a:pt x="0" y="68580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89843C7E-5704-7A46-8974-F3BFA42E7310}"/>
                </a:ext>
              </a:extLst>
            </p:cNvPr>
            <p:cNvGrpSpPr/>
            <p:nvPr userDrawn="1"/>
          </p:nvGrpSpPr>
          <p:grpSpPr>
            <a:xfrm rot="16200000">
              <a:off x="8286528" y="2207195"/>
              <a:ext cx="3032351" cy="2443610"/>
              <a:chOff x="9857014" y="13834"/>
              <a:chExt cx="2334986" cy="1881641"/>
            </a:xfrm>
          </p:grpSpPr>
          <p:sp>
            <p:nvSpPr>
              <p:cNvPr id="15" name="Полилиния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Полилиния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7" name="Полилиния 16">
              <a:extLst>
                <a:ext uri="{FF2B5EF4-FFF2-40B4-BE49-F238E27FC236}">
                  <a16:creationId xmlns:a16="http://schemas.microsoft.com/office/drawing/2014/main" id="{0B179973-08D2-EF40-B516-35E75E906394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8" name="Полилиния 17">
              <a:extLst>
                <a:ext uri="{FF2B5EF4-FFF2-40B4-BE49-F238E27FC236}">
                  <a16:creationId xmlns:a16="http://schemas.microsoft.com/office/drawing/2014/main" id="{6C811FF3-E48A-194D-8022-65F8C3A17449}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4" y="177553"/>
            <a:ext cx="6245912" cy="3269447"/>
          </a:xfrm>
        </p:spPr>
        <p:txBody>
          <a:bodyPr bIns="0" rtlCol="0" anchor="b">
            <a:noAutofit/>
          </a:bodyPr>
          <a:lstStyle>
            <a:lvl1pPr algn="l">
              <a:defRPr lang="ru-RU" sz="6000" b="1">
                <a:solidFill>
                  <a:schemeClr val="bg1"/>
                </a:solidFill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67494" y="3492896"/>
            <a:ext cx="6245912" cy="912850"/>
          </a:xfrm>
        </p:spPr>
        <p:txBody>
          <a:bodyPr rtlCol="0" anchor="ctr" anchorCtr="0">
            <a:noAutofit/>
          </a:bodyPr>
          <a:lstStyle>
            <a:lvl1pPr marL="0" indent="0" algn="l">
              <a:buNone/>
              <a:defRPr lang="ru-RU" sz="32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 dirty="0"/>
              <a:t>Подзаголовок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98652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столбца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4DB56B5-5DD7-95E3-52B2-EDC4B3F130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6526"/>
            <a:ext cx="9601200" cy="1653371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67493" y="2023984"/>
            <a:ext cx="4663440" cy="333283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94CA559C-3355-DE44-ACF9-BDB6083C422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3235" y="2023984"/>
            <a:ext cx="4663440" cy="333283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84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объект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A0E8D4A-B13C-C7EE-5E27-278124A12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12191999" cy="6857999"/>
            <a:chOff x="1" y="1"/>
            <a:chExt cx="12191999" cy="6857999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 rot="5400000" flipH="1">
              <a:off x="1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69008"/>
            <a:ext cx="9779183" cy="1706563"/>
          </a:xfrm>
        </p:spPr>
        <p:txBody>
          <a:bodyPr rtlCol="0" anchor="b">
            <a:noAutofit/>
          </a:bodyPr>
          <a:lstStyle>
            <a:lvl1pPr>
              <a:defRPr lang="ru-RU" sz="4200" b="1">
                <a:solidFill>
                  <a:schemeClr val="bg1"/>
                </a:solidFill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926B296A-EB6A-9BE9-E813-B15C46524F4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1167493" y="2023984"/>
            <a:ext cx="4663440" cy="3332832"/>
          </a:xfrm>
        </p:spPr>
        <p:txBody>
          <a:bodyPr rtlCol="0">
            <a:normAutofit/>
          </a:bodyPr>
          <a:lstStyle>
            <a:lvl1pPr marL="530352" indent="-530352">
              <a:spcBef>
                <a:spcPts val="1000"/>
              </a:spcBef>
              <a:buFont typeface="+mj-lt"/>
              <a:buAutoNum type="arabicPeriod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1097280" indent="-530352">
              <a:spcBef>
                <a:spcPts val="1000"/>
              </a:spcBef>
              <a:buFont typeface="+mj-lt"/>
              <a:buAutoNum type="alphaLcPeriod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2pPr>
            <a:lvl3pPr marL="1645920" indent="-530352">
              <a:spcBef>
                <a:spcPts val="1000"/>
              </a:spcBef>
              <a:buFont typeface="+mj-lt"/>
              <a:buAutoNum type="arabicParenR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3pPr>
            <a:lvl4pPr marL="1920240" indent="-530352">
              <a:spcBef>
                <a:spcPts val="1000"/>
              </a:spcBef>
              <a:buFont typeface="+mj-lt"/>
              <a:buAutoNum type="alphaLcParenR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4pPr>
            <a:lvl5pPr marL="2560320" indent="-514350">
              <a:spcBef>
                <a:spcPts val="1000"/>
              </a:spcBef>
              <a:buFont typeface="+mj-lt"/>
              <a:buAutoNum type="romanLcPeriod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9435B7D5-E7F8-1267-8942-3C97BE836B9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283235" y="2023984"/>
            <a:ext cx="4663440" cy="333283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042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, содержимое и изображение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9F46B00-4AE8-52A2-6926-FC2F5DD1F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364" y="0"/>
            <a:ext cx="12194364" cy="6858000"/>
            <a:chOff x="-2364" y="0"/>
            <a:chExt cx="12194364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rot="5400000">
              <a:off x="8580896" y="0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>
              <a:off x="-2364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  <a:cs typeface="+mn-cs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</a:extLst>
            </p:cNvPr>
            <p:cNvGrpSpPr/>
            <p:nvPr userDrawn="1"/>
          </p:nvGrpSpPr>
          <p:grpSpPr>
            <a:xfrm>
              <a:off x="2587417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9489" y="457199"/>
            <a:ext cx="5943599" cy="1920240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6BBDFA0C-B372-969D-6C8A-F664A4BF8D41}"/>
              </a:ext>
            </a:extLst>
          </p:cNvPr>
          <p:cNvSpPr>
            <a:spLocks noGrp="1" noChangeAspect="1"/>
          </p:cNvSpPr>
          <p:nvPr>
            <p:ph idx="17" hasCustomPrompt="1"/>
          </p:nvPr>
        </p:nvSpPr>
        <p:spPr>
          <a:xfrm>
            <a:off x="823108" y="640080"/>
            <a:ext cx="4297680" cy="4297680"/>
          </a:xfrm>
          <a:prstGeom prst="ellipse">
            <a:avLst/>
          </a:prstGeom>
          <a:solidFill>
            <a:schemeClr val="accent2"/>
          </a:solidFill>
        </p:spPr>
        <p:txBody>
          <a:bodyPr rtlCol="0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1pPr>
            <a:lvl2pPr marL="347663" indent="0" algn="ctr"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2pPr>
            <a:lvl3pPr marL="685800" indent="0" algn="ctr"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3pPr>
            <a:lvl4pPr marL="914400" indent="0" algn="ctr"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4pPr>
            <a:lvl5pPr marL="1143000" indent="0" algn="ctr"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67114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8D2CC-EE75-85FA-1577-88C0BEC7B10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549490" y="2706369"/>
            <a:ext cx="5943600" cy="3383279"/>
          </a:xfrm>
        </p:spPr>
        <p:txBody>
          <a:bodyPr rtlCol="0">
            <a:normAutofit/>
          </a:bodyPr>
          <a:lstStyle>
            <a:lvl1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tx1"/>
                </a:solidFill>
                <a:latin typeface="Arial" panose="020B0604020202020204" pitchFamily="34" charset="0"/>
                <a:cs typeface="+mn-cs"/>
              </a:defRPr>
            </a:lvl1pPr>
            <a:lvl2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tx1"/>
                </a:solidFill>
                <a:latin typeface="Arial" panose="020B0604020202020204" pitchFamily="34" charset="0"/>
                <a:cs typeface="+mn-cs"/>
              </a:defRPr>
            </a:lvl2pPr>
            <a:lvl3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tx1"/>
                </a:solidFill>
                <a:latin typeface="Arial" panose="020B0604020202020204" pitchFamily="34" charset="0"/>
                <a:cs typeface="+mn-cs"/>
              </a:defRPr>
            </a:lvl3pPr>
            <a:lvl4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tx1"/>
                </a:solidFill>
                <a:latin typeface="Arial" panose="020B0604020202020204" pitchFamily="34" charset="0"/>
                <a:cs typeface="+mn-cs"/>
              </a:defRPr>
            </a:lvl4pPr>
            <a:lvl5pPr marL="1463040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tx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52565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D77A09-15C2-4E47-948E-AACAFCA47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tx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tx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tx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74" r:id="rId4"/>
    <p:sldLayoutId id="2147483671" r:id="rId5"/>
    <p:sldLayoutId id="2147483659" r:id="rId6"/>
    <p:sldLayoutId id="2147483668" r:id="rId7"/>
    <p:sldLayoutId id="2147483669" r:id="rId8"/>
    <p:sldLayoutId id="2147483676" r:id="rId9"/>
    <p:sldLayoutId id="2147483661" r:id="rId10"/>
    <p:sldLayoutId id="2147483666" r:id="rId11"/>
  </p:sldLayoutIdLst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ru-RU"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RU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7493" y="232913"/>
            <a:ext cx="7096933" cy="383013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Поступок и ответственность</a:t>
            </a:r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21A9F-0E09-40A7-8AA6-383D19E07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C11A2-36C7-FA96-3E2F-BE8CC28FA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0" y="457200"/>
            <a:ext cx="5344162" cy="320040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20 ноября 1989 года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2C5F76-28B4-C5E1-45B2-C4FA00CF05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598" y="3657600"/>
            <a:ext cx="5120640" cy="182880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Генеральной Ассамблеей ООН была одобрена Конвенция о правах ребенка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A798B4B-C797-2103-31E7-57217EF7D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76" y="108327"/>
            <a:ext cx="4150841" cy="6641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568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98DDB-FAAF-BF0E-7D02-D63F8B355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631279-E6A8-E1A9-4C70-CA17B3A30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Какие права получает ребенок в том или ином возрасте?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D49B0B3-0CDD-F4BF-2766-48EDC6B2F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435" y="2023983"/>
            <a:ext cx="2886636" cy="3704463"/>
          </a:xfrm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ru-RU" b="1" dirty="0"/>
              <a:t>С рождения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Право на жизнь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Право на свободу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Право на имя, отчество и фамилию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Право жить и воспитываться в семье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7" name="Объект 5">
            <a:extLst>
              <a:ext uri="{FF2B5EF4-FFF2-40B4-BE49-F238E27FC236}">
                <a16:creationId xmlns:a16="http://schemas.microsoft.com/office/drawing/2014/main" id="{62585539-863C-EA52-4846-256FE6290ECB}"/>
              </a:ext>
            </a:extLst>
          </p:cNvPr>
          <p:cNvSpPr txBox="1">
            <a:spLocks/>
          </p:cNvSpPr>
          <p:nvPr/>
        </p:nvSpPr>
        <p:spPr>
          <a:xfrm>
            <a:off x="3030071" y="2023984"/>
            <a:ext cx="2886636" cy="3704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83464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66928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850392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133856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b="1" dirty="0"/>
              <a:t>С 14 лет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Право управлять велосипедом на дороге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Право работать в свободное от учебы время, но не более </a:t>
            </a:r>
            <a:br>
              <a:rPr lang="ru-RU" sz="1800" dirty="0"/>
            </a:br>
            <a:r>
              <a:rPr lang="ru-RU" sz="1800" dirty="0"/>
              <a:t>4 часов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Право на получение паспорта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8" name="Объект 5">
            <a:extLst>
              <a:ext uri="{FF2B5EF4-FFF2-40B4-BE49-F238E27FC236}">
                <a16:creationId xmlns:a16="http://schemas.microsoft.com/office/drawing/2014/main" id="{5B6E3F8D-18F1-D537-EF50-BC352BC257A8}"/>
              </a:ext>
            </a:extLst>
          </p:cNvPr>
          <p:cNvSpPr txBox="1">
            <a:spLocks/>
          </p:cNvSpPr>
          <p:nvPr/>
        </p:nvSpPr>
        <p:spPr>
          <a:xfrm>
            <a:off x="5916707" y="2023983"/>
            <a:ext cx="2886636" cy="3704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83464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66928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850392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133856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b="1" dirty="0"/>
              <a:t>С 16 лет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Возраст наступления административной ответственности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Право управлять мотоциклом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9" name="Объект 5">
            <a:extLst>
              <a:ext uri="{FF2B5EF4-FFF2-40B4-BE49-F238E27FC236}">
                <a16:creationId xmlns:a16="http://schemas.microsoft.com/office/drawing/2014/main" id="{E75EF11F-506C-9EF5-4E4F-4D5A79CF4235}"/>
              </a:ext>
            </a:extLst>
          </p:cNvPr>
          <p:cNvSpPr txBox="1">
            <a:spLocks/>
          </p:cNvSpPr>
          <p:nvPr/>
        </p:nvSpPr>
        <p:spPr>
          <a:xfrm>
            <a:off x="8803343" y="2023984"/>
            <a:ext cx="2886636" cy="3704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83464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66928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850392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133856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b="1" dirty="0"/>
              <a:t>С 18 лет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Право избирать и голосовать на выборах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Право вступать в брак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Право управлять автомобилем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/>
              <a:t>Возраст наступления полной уголовной ответственности за правонарушения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19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D03D47-D009-99E0-4E85-A6502CA17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F8400AA2-E61B-F8D9-B4CB-EC7B5F40FB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7366" y="56071"/>
            <a:ext cx="10118784" cy="6745857"/>
          </a:xfrm>
        </p:spPr>
      </p:pic>
    </p:spTree>
    <p:extLst>
      <p:ext uri="{BB962C8B-B14F-4D97-AF65-F5344CB8AC3E}">
        <p14:creationId xmlns:p14="http://schemas.microsoft.com/office/powerpoint/2010/main" val="340444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FD37E-DE2E-0286-C0B9-60DE7BBDA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7E58E6-8100-3B48-CD56-81E54A751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1371600"/>
            <a:ext cx="6119716" cy="411480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400" i="1" dirty="0"/>
              <a:t>«Законы нужны не только для того, чтобы устрашать граждан, но и для того, чтобы помогать им».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405CB0F-4515-302A-A2D9-B5CB78E597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28" r="228"/>
          <a:stretch/>
        </p:blipFill>
        <p:spPr>
          <a:xfrm>
            <a:off x="7183438" y="1168400"/>
            <a:ext cx="4500562" cy="4521200"/>
          </a:xfrm>
        </p:spPr>
      </p:pic>
    </p:spTree>
    <p:extLst>
      <p:ext uri="{BB962C8B-B14F-4D97-AF65-F5344CB8AC3E}">
        <p14:creationId xmlns:p14="http://schemas.microsoft.com/office/powerpoint/2010/main" val="42444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3BB26-3110-3F7A-03AF-23AE442E0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4A9F3B-66C5-7E12-12CC-47905CEC5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5696" y="1298276"/>
            <a:ext cx="6311960" cy="54864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956265A-2C79-788C-B847-37241DD9C53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671" r="12671"/>
          <a:stretch/>
        </p:blipFill>
        <p:spPr>
          <a:xfrm>
            <a:off x="368570" y="323011"/>
            <a:ext cx="4500562" cy="45212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1772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43AAF-55DF-665C-0BCF-EF60B5113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5F6693-36CA-DF13-284A-3CAC80671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34" y="195943"/>
            <a:ext cx="6150470" cy="4220781"/>
          </a:xfrm>
          <a:prstGeom prst="ellipse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742A513-5101-6479-4F55-0CB5F00B7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6504" y="2640753"/>
            <a:ext cx="6181563" cy="412104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63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148DD4-4828-CE87-0C5C-42BE175E8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1371600"/>
            <a:ext cx="6119716" cy="411480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400" i="1" dirty="0"/>
              <a:t>«Один из самых обычных и ведущих к самым большим бедствиям соблазнов, есть соблазн словами: Все так делают.»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CA2FB5B-570E-D181-A4B1-1DCB61C0894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8546" r="8546"/>
          <a:stretch/>
        </p:blipFill>
        <p:spPr>
          <a:xfrm>
            <a:off x="7183438" y="1168400"/>
            <a:ext cx="4500562" cy="4521200"/>
          </a:xfrm>
        </p:spPr>
      </p:pic>
    </p:spTree>
    <p:extLst>
      <p:ext uri="{BB962C8B-B14F-4D97-AF65-F5344CB8AC3E}">
        <p14:creationId xmlns:p14="http://schemas.microsoft.com/office/powerpoint/2010/main" val="366267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FF5EE67-DE83-C00F-F31C-58A2B4623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45085"/>
            <a:ext cx="9779183" cy="1600835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Правонарушение и закон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F7743C-9A64-6DD7-26EC-7870E2484D2F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166813" y="2652713"/>
            <a:ext cx="9780587" cy="3436937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 sz="3200" b="1" dirty="0"/>
              <a:t>ПРАВОНАРУШЕНИЕ</a:t>
            </a:r>
            <a:r>
              <a:rPr lang="ru-RU" sz="3200" dirty="0"/>
              <a:t> – это антиобщественное деяние, причиняющее вред обществу, запрещенное законом и влекущее наказание.</a:t>
            </a:r>
          </a:p>
          <a:p>
            <a:pPr rtl="0"/>
            <a:r>
              <a:rPr lang="ru-RU" sz="3200" b="1" dirty="0"/>
              <a:t>ЗАКОН</a:t>
            </a:r>
            <a:r>
              <a:rPr lang="ru-RU" sz="3200" dirty="0"/>
              <a:t> – это нормативный акт (документ), принятый высшим органом государственной власти в установленном Конституцией порядке.</a:t>
            </a:r>
          </a:p>
        </p:txBody>
      </p:sp>
    </p:spTree>
    <p:extLst>
      <p:ext uri="{BB962C8B-B14F-4D97-AF65-F5344CB8AC3E}">
        <p14:creationId xmlns:p14="http://schemas.microsoft.com/office/powerpoint/2010/main" val="252933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DC00FF-6B42-7D84-7831-AACC4E189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9489" y="457199"/>
            <a:ext cx="5943599" cy="1920240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dirty="0"/>
              <a:t>Виды юридической ответственности при нарушениях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CC7FC500-BBFB-3AA4-BEDE-038CB94FFF61}"/>
              </a:ext>
            </a:extLst>
          </p:cNvPr>
          <p:cNvSpPr>
            <a:spLocks noGrp="1" noChangeAspect="1"/>
          </p:cNvSpPr>
          <p:nvPr>
            <p:ph idx="17"/>
          </p:nvPr>
        </p:nvSpPr>
        <p:spPr>
          <a:xfrm>
            <a:off x="823108" y="640080"/>
            <a:ext cx="4297680" cy="4297680"/>
          </a:xfrm>
        </p:spPr>
        <p:txBody>
          <a:bodyPr rtlCol="0"/>
          <a:lstStyle>
            <a:defPPr>
              <a:defRPr lang="ru-RU"/>
            </a:defPPr>
          </a:lstStyle>
          <a:p>
            <a:pPr rtl="0">
              <a:spcAft>
                <a:spcPts val="2400"/>
              </a:spcAft>
            </a:pPr>
            <a:r>
              <a:rPr lang="ru-RU" sz="2400" dirty="0"/>
              <a:t>Группы правонарушений:</a:t>
            </a:r>
          </a:p>
          <a:p>
            <a:pPr rtl="0">
              <a:lnSpc>
                <a:spcPct val="80000"/>
              </a:lnSpc>
            </a:pPr>
            <a:r>
              <a:rPr lang="ru-RU" sz="2400" dirty="0"/>
              <a:t>Проступок</a:t>
            </a:r>
          </a:p>
          <a:p>
            <a:pPr rtl="0">
              <a:lnSpc>
                <a:spcPct val="80000"/>
              </a:lnSpc>
            </a:pPr>
            <a:r>
              <a:rPr lang="ru-RU" sz="2400" dirty="0"/>
              <a:t>Нарушение</a:t>
            </a:r>
          </a:p>
          <a:p>
            <a:pPr rtl="0"/>
            <a:r>
              <a:rPr lang="ru-RU" sz="2400" dirty="0"/>
              <a:t>Преступление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E5C7B5A-A5C3-15D4-DF71-B692D28942F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549900" y="2706688"/>
            <a:ext cx="5943600" cy="3382962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marL="514350" indent="-514350">
              <a:buFont typeface="+mj-lt"/>
              <a:buAutoNum type="arabicPeriod"/>
            </a:pPr>
            <a:r>
              <a:rPr lang="ru-RU" sz="2400" dirty="0"/>
              <a:t>Дисциплинарная ответственность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Гражданско-правовая ответственность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Административная ответственность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Уголовная ответственность</a:t>
            </a:r>
          </a:p>
          <a:p>
            <a:pPr rtl="0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5326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19B9B0-8B19-B032-C7A0-A9D4CE2A4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Ученик пятого класса не приступил к занятиям в школе после каникул под предлогом того, что не хочет посещать школу. Как можно расценивать его поведение?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2E1A8C-30BA-8D76-839C-C5AE42D617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6827" r="168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292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DFC26-265C-F77E-E897-3DA815310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027A0C-5C3B-11FD-8B19-7DF443A1B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Три друга, возраст 15-16 лет, собрались пойти в кино. По дороге они зашли в магазин и купили бутылку вина или пива. Недалеко от кинотеатра они распили вино. Как можно расценивать их поведение?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DD4898-7BFF-A041-7DD1-0090A75FEE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0137" r="20137"/>
          <a:stretch/>
        </p:blipFill>
        <p:spPr/>
      </p:pic>
    </p:spTree>
    <p:extLst>
      <p:ext uri="{BB962C8B-B14F-4D97-AF65-F5344CB8AC3E}">
        <p14:creationId xmlns:p14="http://schemas.microsoft.com/office/powerpoint/2010/main" val="9009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7A05D-5251-8607-0DD0-60B7785B5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A40B36-C1FE-4593-1EFD-BFA371CA2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1" y="1371600"/>
            <a:ext cx="5630123" cy="4114800"/>
          </a:xfrm>
        </p:spPr>
        <p:txBody>
          <a:bodyPr/>
          <a:lstStyle/>
          <a:p>
            <a:r>
              <a:rPr lang="ru-RU" sz="3200" dirty="0"/>
              <a:t>Молодые люди, 17 лет, поджидали младших школьников за углом школы, отбирали у них карманные деньги и говорили, что, если они кому-нибудь расскажут, им не поздоровится. Как можно классифицировать их действия?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6BB147-58BD-A0E0-5F25-9940F28B28F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2169" r="22169"/>
          <a:stretch/>
        </p:blipFill>
        <p:spPr/>
      </p:pic>
    </p:spTree>
    <p:extLst>
      <p:ext uri="{BB962C8B-B14F-4D97-AF65-F5344CB8AC3E}">
        <p14:creationId xmlns:p14="http://schemas.microsoft.com/office/powerpoint/2010/main" val="274941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75B38-44BA-4103-A904-95168C9BD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0F6212-B859-F6AD-FAEA-278E4E824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Какие причины способствуют или препятствуют совершению преступлений?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20B809-13F3-243D-8786-C02760C44DA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096000" y="1789897"/>
            <a:ext cx="5647765" cy="4861915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00000"/>
              </a:lnSpc>
              <a:spcAft>
                <a:spcPts val="600"/>
              </a:spcAft>
            </a:pPr>
            <a:r>
              <a:rPr lang="ru-RU" b="1" dirty="0"/>
              <a:t>Препятствуют совершению преступлений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Отказ от вредных привычек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Добросовестное отношение к учебе и общественной деятельности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Наличие собственного мнения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Самоконтроль за поведением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Общение с искусством, природой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Осознание отрицательного поведения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Умение слушать других и быть услышанным другими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Умение сказать: «НЕТ» негативным проявлениям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Умение словом и делом помочь другому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Наличие интересов, увлечений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700" dirty="0"/>
          </a:p>
          <a:p>
            <a:pPr algn="ctr"/>
            <a:endParaRPr lang="ru-RU" sz="1800" dirty="0"/>
          </a:p>
          <a:p>
            <a:pPr algn="ctr"/>
            <a:endParaRPr lang="ru-RU" sz="1800" dirty="0"/>
          </a:p>
          <a:p>
            <a:pPr algn="ctr"/>
            <a:endParaRPr lang="ru-RU" sz="1800" dirty="0"/>
          </a:p>
          <a:p>
            <a:pPr algn="ctr"/>
            <a:endParaRPr lang="ru-RU" sz="1700" dirty="0"/>
          </a:p>
          <a:p>
            <a:pPr algn="ctr">
              <a:spcAft>
                <a:spcPts val="1800"/>
              </a:spcAft>
            </a:pPr>
            <a:endParaRPr lang="ru-RU" dirty="0"/>
          </a:p>
          <a:p>
            <a:pPr algn="ctr">
              <a:spcAft>
                <a:spcPts val="1800"/>
              </a:spcAft>
            </a:pPr>
            <a:endParaRPr lang="ru-RU" b="1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0F82F45-C6C4-A7E0-6630-ABC2FF506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294" y="1789897"/>
            <a:ext cx="5647765" cy="4861915"/>
          </a:xfrm>
        </p:spPr>
        <p:txBody>
          <a:bodyPr>
            <a:normAutofit fontScale="92500"/>
          </a:bodyPr>
          <a:lstStyle/>
          <a:p>
            <a:pPr algn="ctr">
              <a:spcAft>
                <a:spcPts val="600"/>
              </a:spcAft>
            </a:pPr>
            <a:r>
              <a:rPr lang="ru-RU" b="1" dirty="0"/>
              <a:t>Способствуют совершению преступлений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Проблемы в семье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Пренебрежительное отношение к учебе, знаниям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Алкоголизм и наркомания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Выяснение отношений только с помощью силы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Плохое поведение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Неуверенность в завтрашнем дне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Низкий уровень правовой культуры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Стремление к бесполезному времяпрепровождению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Зависть и ложь без уважительной причины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Унижают слабых и маленьких</a:t>
            </a:r>
          </a:p>
          <a:p>
            <a:pPr algn="ctr"/>
            <a:endParaRPr lang="ru-RU" dirty="0"/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02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196AD5A-101E-4A1C-5BE0-EF5055CBE7EB}"/>
              </a:ext>
            </a:extLst>
          </p:cNvPr>
          <p:cNvSpPr/>
          <p:nvPr/>
        </p:nvSpPr>
        <p:spPr>
          <a:xfrm>
            <a:off x="601700" y="120315"/>
            <a:ext cx="4878458" cy="66173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E190-899A-46D2-989D-C4BC6A46F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0" y="457200"/>
            <a:ext cx="5344162" cy="320040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20 ноября 1959 года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6BC9DE8-A5CC-4BE1-0DE5-CB15D01A79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598" y="3657600"/>
            <a:ext cx="5120640" cy="182880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Генеральной Ассамблеей ООН была принята Декларация прав ребенка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678FE367-D242-9B53-7BE8-BC63EF0A9B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CD30A520-F306-81CE-FF6F-B45C1A1576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237356"/>
              </p:ext>
            </p:extLst>
          </p:nvPr>
        </p:nvGraphicFramePr>
        <p:xfrm>
          <a:off x="677058" y="191583"/>
          <a:ext cx="4727742" cy="6474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6146658" imgH="8461016" progId="Word.Document.12">
                  <p:embed/>
                </p:oleObj>
              </mc:Choice>
              <mc:Fallback>
                <p:oleObj name="Document" r:id="rId3" imgW="6146658" imgH="8461016" progId="Word.Document.12">
                  <p:embed/>
                  <p:pic>
                    <p:nvPicPr>
                      <p:cNvPr id="6" name="Объект 5">
                        <a:extLst>
                          <a:ext uri="{FF2B5EF4-FFF2-40B4-BE49-F238E27FC236}">
                            <a16:creationId xmlns:a16="http://schemas.microsoft.com/office/drawing/2014/main" id="{CD30A520-F306-81CE-FF6F-B45C1A1576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7058" y="191583"/>
                        <a:ext cx="4727742" cy="647483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975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Пользовательская">
  <a:themeElements>
    <a:clrScheme name="Universal Color Block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68FF"/>
      </a:accent1>
      <a:accent2>
        <a:srgbClr val="DAE5EF"/>
      </a:accent2>
      <a:accent3>
        <a:srgbClr val="637183"/>
      </a:accent3>
      <a:accent4>
        <a:srgbClr val="434E5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75">
      <a:majorFont>
        <a:latin typeface="Tenorite"/>
        <a:ea typeface=""/>
        <a:cs typeface="Arial"/>
      </a:majorFont>
      <a:minorFont>
        <a:latin typeface="Tenorit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73135419_TF45331398_Win32" id="{1985D359-9A42-449B-9FEF-EE73ED6449AE}" vid="{2CEC5633-45B8-4D07-A961-F20A3F04FFE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A8381C-73EB-48EA-B45F-7B7C8C7DF4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E98C35-9ECE-4425-BCBA-00E118C705CE}">
  <ds:schemaRefs>
    <ds:schemaRef ds:uri="http://schemas.microsoft.com/sharepoint/v3"/>
    <ds:schemaRef ds:uri="230e9df3-be65-4c73-a93b-d1236ebd677e"/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71af3243-3dd4-4a8d-8c0d-dd76da1f02a5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AA6A711-2C3F-4EC0-B88B-62D7408511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Универсальная презентация</Template>
  <TotalTime>132</TotalTime>
  <Words>437</Words>
  <Application>Microsoft Office PowerPoint</Application>
  <PresentationFormat>Широкоэкранный</PresentationFormat>
  <Paragraphs>86</Paragraphs>
  <Slides>15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Пользовательская</vt:lpstr>
      <vt:lpstr>Document</vt:lpstr>
      <vt:lpstr>Поступок и ответственность</vt:lpstr>
      <vt:lpstr>«Один из самых обычных и ведущих к самым большим бедствиям соблазнов, есть соблазн словами: Все так делают.»</vt:lpstr>
      <vt:lpstr>Правонарушение и закон</vt:lpstr>
      <vt:lpstr>Виды юридической ответственности при нарушениях</vt:lpstr>
      <vt:lpstr>Ученик пятого класса не приступил к занятиям в школе после каникул под предлогом того, что не хочет посещать школу. Как можно расценивать его поведение? </vt:lpstr>
      <vt:lpstr>Три друга, возраст 15-16 лет, собрались пойти в кино. По дороге они зашли в магазин и купили бутылку вина или пива. Недалеко от кинотеатра они распили вино. Как можно расценивать их поведение? </vt:lpstr>
      <vt:lpstr>Молодые люди, 17 лет, поджидали младших школьников за углом школы, отбирали у них карманные деньги и говорили, что, если они кому-нибудь расскажут, им не поздоровится. Как можно классифицировать их действия?</vt:lpstr>
      <vt:lpstr>Какие причины способствуют или препятствуют совершению преступлений?</vt:lpstr>
      <vt:lpstr>20 ноября 1959 года</vt:lpstr>
      <vt:lpstr>20 ноября 1989 года</vt:lpstr>
      <vt:lpstr>Какие права получает ребенок в том или ином возрасте?</vt:lpstr>
      <vt:lpstr>Презентация PowerPoint</vt:lpstr>
      <vt:lpstr>«Законы нужны не только для того, чтобы устрашать граждан, но и для того, чтобы помогать им».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Людмила</dc:creator>
  <cp:lastModifiedBy>Татьяна Камышева</cp:lastModifiedBy>
  <cp:revision>6</cp:revision>
  <dcterms:created xsi:type="dcterms:W3CDTF">2025-11-18T11:40:38Z</dcterms:created>
  <dcterms:modified xsi:type="dcterms:W3CDTF">2025-12-17T11:55:48Z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